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7" r:id="rId2"/>
  </p:sldMasterIdLst>
  <p:notesMasterIdLst>
    <p:notesMasterId r:id="rId27"/>
  </p:notesMasterIdLst>
  <p:sldIdLst>
    <p:sldId id="256" r:id="rId3"/>
    <p:sldId id="416" r:id="rId4"/>
    <p:sldId id="283" r:id="rId5"/>
    <p:sldId id="363" r:id="rId6"/>
    <p:sldId id="362" r:id="rId7"/>
    <p:sldId id="375" r:id="rId8"/>
    <p:sldId id="385" r:id="rId9"/>
    <p:sldId id="387" r:id="rId10"/>
    <p:sldId id="415" r:id="rId11"/>
    <p:sldId id="367" r:id="rId12"/>
    <p:sldId id="378" r:id="rId13"/>
    <p:sldId id="411" r:id="rId14"/>
    <p:sldId id="412" r:id="rId15"/>
    <p:sldId id="413" r:id="rId16"/>
    <p:sldId id="379" r:id="rId17"/>
    <p:sldId id="389" r:id="rId18"/>
    <p:sldId id="327" r:id="rId19"/>
    <p:sldId id="365" r:id="rId20"/>
    <p:sldId id="274" r:id="rId21"/>
    <p:sldId id="281" r:id="rId22"/>
    <p:sldId id="417" r:id="rId23"/>
    <p:sldId id="3541" r:id="rId24"/>
    <p:sldId id="3542" r:id="rId25"/>
    <p:sldId id="3540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итякова Татьяна" initials="Ш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A75"/>
    <a:srgbClr val="203864"/>
    <a:srgbClr val="25469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>
        <p:scale>
          <a:sx n="83" d="100"/>
          <a:sy n="83" d="100"/>
        </p:scale>
        <p:origin x="-96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B532F-D043-47BD-A644-284F689C98DE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1CAE57-AE99-4EDE-A8DA-C2115EB1220E}">
      <dgm:prSet phldrT="[Текст]" custT="1"/>
      <dgm:spPr>
        <a:solidFill>
          <a:schemeClr val="bg1"/>
        </a:solidFill>
        <a:ln w="12700">
          <a:solidFill>
            <a:srgbClr val="254695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ru-RU" sz="1400" b="1" i="0" u="none" strike="noStrike" cap="none" spc="0" normalizeH="0" baseline="0" noProof="0">
              <a:ln/>
              <a:effectLst/>
              <a:uLnTx/>
              <a:uFillTx/>
              <a:latin typeface="Raleway" pitchFamily="2" charset="-52"/>
            </a:rPr>
            <a:t>Выбор направленности (при необходимости)</a:t>
          </a:r>
          <a:endParaRPr lang="ru-RU" sz="1400" b="1" dirty="0">
            <a:latin typeface="Raleway" pitchFamily="2" charset="-52"/>
          </a:endParaRPr>
        </a:p>
      </dgm:t>
    </dgm:pt>
    <dgm:pt modelId="{B14755F7-5807-4341-8902-C974397FB264}" type="parTrans" cxnId="{ECF41AB2-0AB7-460B-B14F-402758F1F607}">
      <dgm:prSet/>
      <dgm:spPr/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C7A75CE8-E228-475C-A8E8-D50257376AA7}" type="sibTrans" cxnId="{ECF41AB2-0AB7-460B-B14F-402758F1F607}">
      <dgm:prSet custT="1"/>
      <dgm:spPr>
        <a:ln w="19050">
          <a:solidFill>
            <a:srgbClr val="254695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FBF76FF5-CD01-4E5A-A730-A809CB4CBFBD}">
      <dgm:prSet phldrT="[Текст]" custT="1"/>
      <dgm:spPr>
        <a:solidFill>
          <a:schemeClr val="bg1"/>
        </a:solidFill>
        <a:ln w="12700">
          <a:solidFill>
            <a:srgbClr val="254695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ru-RU" sz="1400" b="1" i="0" u="none" strike="noStrike" cap="none" spc="0" normalizeH="0" baseline="0" noProof="0">
              <a:ln/>
              <a:effectLst/>
              <a:uLnTx/>
              <a:uFillTx/>
              <a:latin typeface="Raleway" pitchFamily="2" charset="-52"/>
            </a:rPr>
            <a:t>Определение объема вариативной составляющей</a:t>
          </a:r>
          <a:endParaRPr lang="ru-RU" sz="1400" b="1" dirty="0">
            <a:latin typeface="Raleway" pitchFamily="2" charset="-52"/>
          </a:endParaRPr>
        </a:p>
      </dgm:t>
    </dgm:pt>
    <dgm:pt modelId="{C36F62F0-0B44-4C14-B8FA-48CF76884052}" type="parTrans" cxnId="{8AD9B697-4C29-4BD0-8DE1-A503F451AE7A}">
      <dgm:prSet/>
      <dgm:spPr/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4A037850-C29A-4C4A-93B7-600AF703020E}" type="sibTrans" cxnId="{8AD9B697-4C29-4BD0-8DE1-A503F451AE7A}">
      <dgm:prSet custT="1"/>
      <dgm:spPr>
        <a:ln w="19050">
          <a:solidFill>
            <a:srgbClr val="254695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A5C62157-700C-4271-BC36-FD00603AC2B8}">
      <dgm:prSet phldrT="[Текст]" custT="1"/>
      <dgm:spPr>
        <a:solidFill>
          <a:schemeClr val="bg1"/>
        </a:solidFill>
        <a:ln w="12700">
          <a:solidFill>
            <a:srgbClr val="254695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ru-RU" sz="1400" b="1" i="0" u="none" strike="noStrike" cap="none" spc="0" normalizeH="0" baseline="0" noProof="0">
              <a:ln/>
              <a:effectLst/>
              <a:uLnTx/>
              <a:uFillTx/>
              <a:latin typeface="Raleway" pitchFamily="2" charset="-52"/>
            </a:rPr>
            <a:t>Определение дополнительных ПК (ВД), затребованных региональным рынком труда</a:t>
          </a:r>
          <a:endParaRPr lang="ru-RU" sz="1400" b="1" dirty="0">
            <a:latin typeface="Raleway" pitchFamily="2" charset="-52"/>
          </a:endParaRPr>
        </a:p>
      </dgm:t>
    </dgm:pt>
    <dgm:pt modelId="{0535A9EB-C07E-424F-80AA-D51AFCEF1349}" type="parTrans" cxnId="{6BEB8000-F600-497A-AB54-DED979D4FAA5}">
      <dgm:prSet/>
      <dgm:spPr/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775CFD1E-9DF5-4964-8645-86310F46C36F}" type="sibTrans" cxnId="{6BEB8000-F600-497A-AB54-DED979D4FAA5}">
      <dgm:prSet custT="1"/>
      <dgm:spPr>
        <a:ln w="19050">
          <a:solidFill>
            <a:srgbClr val="254695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BBA98B52-FD8E-4F3C-9E81-DF26D1C03066}">
      <dgm:prSet phldrT="[Текст]" custT="1"/>
      <dgm:spPr>
        <a:solidFill>
          <a:schemeClr val="bg1"/>
        </a:solidFill>
        <a:ln w="12700">
          <a:solidFill>
            <a:srgbClr val="254695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ru-RU" sz="1400" b="1" i="0" u="none" strike="noStrike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  <a:t>Формирование дополнительных элементов содержания </a:t>
          </a:r>
          <a:br>
            <a:rPr kumimoji="0" lang="ru-RU" sz="1400" b="1" i="0" u="none" strike="noStrike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</a:br>
          <a:r>
            <a:rPr kumimoji="0" lang="ru-RU" sz="1400" b="1" i="0" u="none" strike="noStrike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  <a:t>ОП и ПМ</a:t>
          </a:r>
          <a:endParaRPr lang="ru-RU" sz="1400" b="1" dirty="0">
            <a:latin typeface="Raleway" pitchFamily="2" charset="-52"/>
          </a:endParaRPr>
        </a:p>
      </dgm:t>
    </dgm:pt>
    <dgm:pt modelId="{D6CCC80F-374C-4D9C-B990-4FD167D55E9F}" type="parTrans" cxnId="{83B3561D-44A1-42B2-81F0-FB2979DA08D9}">
      <dgm:prSet/>
      <dgm:spPr/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BE7C19C5-8B21-4A13-9DB7-5C4D66FF0384}" type="sibTrans" cxnId="{83B3561D-44A1-42B2-81F0-FB2979DA08D9}">
      <dgm:prSet custT="1"/>
      <dgm:spPr>
        <a:ln w="19050">
          <a:solidFill>
            <a:srgbClr val="254695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00362A62-0080-47C5-B868-16F92E901CB8}">
      <dgm:prSet phldrT="[Текст]" custT="1"/>
      <dgm:spPr>
        <a:solidFill>
          <a:schemeClr val="bg1"/>
        </a:solidFill>
        <a:ln w="12700">
          <a:solidFill>
            <a:srgbClr val="254695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ru-RU" sz="1400" b="1" i="0" u="none" strike="noStrike" cap="none" spc="0" normalizeH="0" baseline="0" noProof="0">
              <a:ln/>
              <a:effectLst/>
              <a:uLnTx/>
              <a:uFillTx/>
              <a:latin typeface="Raleway" pitchFamily="2" charset="-52"/>
            </a:rPr>
            <a:t>Разработка календарного учебного графика</a:t>
          </a:r>
          <a:endParaRPr lang="ru-RU" sz="1400" b="1" dirty="0">
            <a:latin typeface="Raleway" pitchFamily="2" charset="-52"/>
          </a:endParaRPr>
        </a:p>
      </dgm:t>
    </dgm:pt>
    <dgm:pt modelId="{C9B79870-EF4E-40F4-9067-6E7BB975741A}" type="parTrans" cxnId="{72BCDF89-CD51-4A52-893F-C0F60F64E354}">
      <dgm:prSet/>
      <dgm:spPr/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10838703-5C99-4762-BF65-B8462929E821}" type="sibTrans" cxnId="{72BCDF89-CD51-4A52-893F-C0F60F64E354}">
      <dgm:prSet custT="1"/>
      <dgm:spPr>
        <a:ln w="19050">
          <a:solidFill>
            <a:srgbClr val="254695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A5725570-D6B1-4F42-9F7D-F3B483DE526F}">
      <dgm:prSet phldrT="[Текст]" custT="1"/>
      <dgm:spPr>
        <a:solidFill>
          <a:schemeClr val="bg1"/>
        </a:solidFill>
        <a:ln w="12700">
          <a:solidFill>
            <a:srgbClr val="254695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ru-RU" sz="1400" b="1" i="0" u="none" strike="noStrike" cap="none" spc="0" normalizeH="0" baseline="0" noProof="0">
              <a:ln/>
              <a:effectLst/>
              <a:uLnTx/>
              <a:uFillTx/>
              <a:latin typeface="Raleway" pitchFamily="2" charset="-52"/>
            </a:rPr>
            <a:t>Разработка учебного плана</a:t>
          </a:r>
          <a:endParaRPr lang="ru-RU" sz="1400" b="1" dirty="0">
            <a:latin typeface="Raleway" pitchFamily="2" charset="-52"/>
          </a:endParaRPr>
        </a:p>
      </dgm:t>
    </dgm:pt>
    <dgm:pt modelId="{A747AF7E-7F91-4B29-AF64-1BB27A1752DB}" type="parTrans" cxnId="{A2CE6593-36E7-446E-9572-0DA3A528B786}">
      <dgm:prSet/>
      <dgm:spPr/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7EEF28A3-610B-4BBB-A3CD-4A1EFBD358CC}" type="sibTrans" cxnId="{A2CE6593-36E7-446E-9572-0DA3A528B786}">
      <dgm:prSet custT="1"/>
      <dgm:spPr>
        <a:ln w="19050">
          <a:solidFill>
            <a:srgbClr val="254695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F6660251-9D39-452D-B9EA-DFC38E77BA0B}">
      <dgm:prSet phldrT="[Текст]" custT="1"/>
      <dgm:spPr>
        <a:solidFill>
          <a:schemeClr val="bg1"/>
        </a:solidFill>
        <a:ln w="12700">
          <a:solidFill>
            <a:srgbClr val="254695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ru-RU" sz="1400" b="1" i="0" u="none" strike="noStrike" cap="none" spc="0" normalizeH="0" baseline="0" noProof="0">
              <a:ln/>
              <a:effectLst/>
              <a:uLnTx/>
              <a:uFillTx/>
              <a:latin typeface="Raleway" pitchFamily="2" charset="-52"/>
            </a:rPr>
            <a:t>Разработка рабочих программ (включая практики)</a:t>
          </a:r>
          <a:endParaRPr lang="ru-RU" sz="1400" b="1" dirty="0">
            <a:latin typeface="Raleway" pitchFamily="2" charset="-52"/>
          </a:endParaRPr>
        </a:p>
      </dgm:t>
    </dgm:pt>
    <dgm:pt modelId="{E377C84F-0222-4AB8-8C67-B55FFC9549B9}" type="parTrans" cxnId="{BD7EE0D2-D4C7-4ECB-AD58-121A5CB799B8}">
      <dgm:prSet/>
      <dgm:spPr/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3971C6D7-FEB0-4EB3-A8A0-3FC94E0DA65B}" type="sibTrans" cxnId="{BD7EE0D2-D4C7-4ECB-AD58-121A5CB799B8}">
      <dgm:prSet custT="1"/>
      <dgm:spPr>
        <a:ln w="19050">
          <a:solidFill>
            <a:srgbClr val="254695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29F2D14A-ACFA-44F3-B56C-C90A86559581}">
      <dgm:prSet phldrT="[Текст]" custT="1"/>
      <dgm:spPr>
        <a:solidFill>
          <a:schemeClr val="bg1"/>
        </a:solidFill>
        <a:ln w="12700">
          <a:solidFill>
            <a:srgbClr val="254695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ru-RU" sz="1400" b="1" i="0" u="none" strike="noStrike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  <a:t>Утверждение программы </a:t>
          </a:r>
          <a:br>
            <a:rPr kumimoji="0" lang="ru-RU" sz="1400" b="1" i="0" u="none" strike="noStrike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</a:br>
          <a:r>
            <a:rPr kumimoji="0" lang="ru-RU" sz="1400" b="1" i="0" u="none" strike="noStrike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  <a:t>в установленном порядке</a:t>
          </a:r>
          <a:endParaRPr lang="ru-RU" sz="1400" b="1" dirty="0">
            <a:latin typeface="Raleway" pitchFamily="2" charset="-52"/>
          </a:endParaRPr>
        </a:p>
      </dgm:t>
    </dgm:pt>
    <dgm:pt modelId="{08FC9ABE-6443-43F0-947A-9BA3F5763240}" type="parTrans" cxnId="{1CC2626F-E5FA-4EA5-AFA9-8ABA0C938300}">
      <dgm:prSet/>
      <dgm:spPr/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675F8B03-F82C-40F5-B2C9-2D8874981098}" type="sibTrans" cxnId="{1CC2626F-E5FA-4EA5-AFA9-8ABA0C938300}">
      <dgm:prSet custT="1"/>
      <dgm:spPr>
        <a:ln w="19050">
          <a:solidFill>
            <a:srgbClr val="254695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7537298E-54CA-4A49-A5AD-2EEDCC4E210E}">
      <dgm:prSet phldrT="[Текст]" custT="1"/>
      <dgm:spPr>
        <a:solidFill>
          <a:schemeClr val="bg1"/>
        </a:solidFill>
        <a:ln w="12700">
          <a:solidFill>
            <a:srgbClr val="254695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ru-RU" sz="1400" b="1" i="0" u="none" strike="noStrike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  <a:t>Разработка УМК</a:t>
          </a:r>
          <a:endParaRPr lang="ru-RU" sz="1400" b="1" dirty="0">
            <a:latin typeface="Raleway" pitchFamily="2" charset="-52"/>
          </a:endParaRPr>
        </a:p>
      </dgm:t>
    </dgm:pt>
    <dgm:pt modelId="{66803BD0-E31B-4F76-A3FE-F7973CE34487}" type="parTrans" cxnId="{9926C406-5CA3-499C-B0E1-D16F8BDB92EC}">
      <dgm:prSet/>
      <dgm:spPr/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E1225468-3B8E-49D1-B31A-6C13D3D80872}" type="sibTrans" cxnId="{9926C406-5CA3-499C-B0E1-D16F8BDB92EC}">
      <dgm:prSet/>
      <dgm:spPr/>
      <dgm:t>
        <a:bodyPr/>
        <a:lstStyle/>
        <a:p>
          <a:endParaRPr lang="ru-RU" sz="1400" b="1">
            <a:latin typeface="Raleway" pitchFamily="2" charset="-52"/>
          </a:endParaRPr>
        </a:p>
      </dgm:t>
    </dgm:pt>
    <dgm:pt modelId="{55EB936A-1DF7-4493-B6B5-89D430654000}" type="pres">
      <dgm:prSet presAssocID="{414B532F-D043-47BD-A644-284F689C98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25B9C3-EA06-4994-B6AF-8BAA692DB870}" type="pres">
      <dgm:prSet presAssocID="{461CAE57-AE99-4EDE-A8DA-C2115EB1220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F470D-D2AE-4A4A-A075-8752094A2A1F}" type="pres">
      <dgm:prSet presAssocID="{C7A75CE8-E228-475C-A8E8-D50257376AA7}" presName="sibTrans" presStyleLbl="sibTrans1D1" presStyleIdx="0" presStyleCnt="8"/>
      <dgm:spPr/>
      <dgm:t>
        <a:bodyPr/>
        <a:lstStyle/>
        <a:p>
          <a:endParaRPr lang="ru-RU"/>
        </a:p>
      </dgm:t>
    </dgm:pt>
    <dgm:pt modelId="{60A24D91-6689-4347-AA2C-32C66EA31052}" type="pres">
      <dgm:prSet presAssocID="{C7A75CE8-E228-475C-A8E8-D50257376AA7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DEBDE44A-CDCF-455A-8D21-472F3430843D}" type="pres">
      <dgm:prSet presAssocID="{FBF76FF5-CD01-4E5A-A730-A809CB4CBFB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8F757-3F8C-4C01-9288-B1867AAE1ED3}" type="pres">
      <dgm:prSet presAssocID="{4A037850-C29A-4C4A-93B7-600AF703020E}" presName="sibTrans" presStyleLbl="sibTrans1D1" presStyleIdx="1" presStyleCnt="8"/>
      <dgm:spPr/>
      <dgm:t>
        <a:bodyPr/>
        <a:lstStyle/>
        <a:p>
          <a:endParaRPr lang="ru-RU"/>
        </a:p>
      </dgm:t>
    </dgm:pt>
    <dgm:pt modelId="{5085840B-D349-4F1C-8D39-4B02BD23FFFE}" type="pres">
      <dgm:prSet presAssocID="{4A037850-C29A-4C4A-93B7-600AF703020E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E9C34B08-FE9A-489F-8F0C-33FC86460114}" type="pres">
      <dgm:prSet presAssocID="{A5C62157-700C-4271-BC36-FD00603AC2B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890D2-C611-437B-96A9-00D0367AAF4D}" type="pres">
      <dgm:prSet presAssocID="{775CFD1E-9DF5-4964-8645-86310F46C36F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FC7D338-D130-41E3-B908-76F309CAE260}" type="pres">
      <dgm:prSet presAssocID="{775CFD1E-9DF5-4964-8645-86310F46C36F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8D4A3D3D-C3FA-4999-9D16-98FB7288C92D}" type="pres">
      <dgm:prSet presAssocID="{BBA98B52-FD8E-4F3C-9E81-DF26D1C0306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FE253-8150-4956-BAC6-2CF4A97FCFE7}" type="pres">
      <dgm:prSet presAssocID="{BE7C19C5-8B21-4A13-9DB7-5C4D66FF0384}" presName="sibTrans" presStyleLbl="sibTrans1D1" presStyleIdx="3" presStyleCnt="8"/>
      <dgm:spPr/>
      <dgm:t>
        <a:bodyPr/>
        <a:lstStyle/>
        <a:p>
          <a:endParaRPr lang="ru-RU"/>
        </a:p>
      </dgm:t>
    </dgm:pt>
    <dgm:pt modelId="{2043AD43-384A-4A5E-9625-031753A3D71F}" type="pres">
      <dgm:prSet presAssocID="{BE7C19C5-8B21-4A13-9DB7-5C4D66FF0384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E52C733C-B265-477C-A740-933A0539E469}" type="pres">
      <dgm:prSet presAssocID="{00362A62-0080-47C5-B868-16F92E901CB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6E915-6A51-4A72-8202-4FF08214F150}" type="pres">
      <dgm:prSet presAssocID="{10838703-5C99-4762-BF65-B8462929E82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4A36F298-62AC-410C-B0E3-CA1566C88678}" type="pres">
      <dgm:prSet presAssocID="{10838703-5C99-4762-BF65-B8462929E821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A2407E91-91A1-4CF8-B911-D2DDC6CA76AE}" type="pres">
      <dgm:prSet presAssocID="{A5725570-D6B1-4F42-9F7D-F3B483DE526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7B1D5-D392-44BA-9050-5FA27A4576EA}" type="pres">
      <dgm:prSet presAssocID="{7EEF28A3-610B-4BBB-A3CD-4A1EFBD358CC}" presName="sibTrans" presStyleLbl="sibTrans1D1" presStyleIdx="5" presStyleCnt="8"/>
      <dgm:spPr/>
      <dgm:t>
        <a:bodyPr/>
        <a:lstStyle/>
        <a:p>
          <a:endParaRPr lang="ru-RU"/>
        </a:p>
      </dgm:t>
    </dgm:pt>
    <dgm:pt modelId="{5BF10262-22F6-4F97-A165-416D0A2DF0CA}" type="pres">
      <dgm:prSet presAssocID="{7EEF28A3-610B-4BBB-A3CD-4A1EFBD358CC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2C1B07DF-6684-4676-8812-EDDF414DD5B3}" type="pres">
      <dgm:prSet presAssocID="{F6660251-9D39-452D-B9EA-DFC38E77BA0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B010C-4E4B-4D7D-9CD4-A4667857EA7F}" type="pres">
      <dgm:prSet presAssocID="{3971C6D7-FEB0-4EB3-A8A0-3FC94E0DA65B}" presName="sibTrans" presStyleLbl="sibTrans1D1" presStyleIdx="6" presStyleCnt="8"/>
      <dgm:spPr/>
      <dgm:t>
        <a:bodyPr/>
        <a:lstStyle/>
        <a:p>
          <a:endParaRPr lang="ru-RU"/>
        </a:p>
      </dgm:t>
    </dgm:pt>
    <dgm:pt modelId="{0904075E-B2B2-4905-ADEB-5E2D250D02A3}" type="pres">
      <dgm:prSet presAssocID="{3971C6D7-FEB0-4EB3-A8A0-3FC94E0DA65B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257445A-F4C9-41A6-91B8-28657CC7AE28}" type="pres">
      <dgm:prSet presAssocID="{29F2D14A-ACFA-44F3-B56C-C90A8655958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2119D-E1BD-430A-9F20-58A80D780A9F}" type="pres">
      <dgm:prSet presAssocID="{675F8B03-F82C-40F5-B2C9-2D8874981098}" presName="sibTrans" presStyleLbl="sibTrans1D1" presStyleIdx="7" presStyleCnt="8"/>
      <dgm:spPr/>
      <dgm:t>
        <a:bodyPr/>
        <a:lstStyle/>
        <a:p>
          <a:endParaRPr lang="ru-RU"/>
        </a:p>
      </dgm:t>
    </dgm:pt>
    <dgm:pt modelId="{F62307D6-F38C-4DC2-BECD-218C782AAC3A}" type="pres">
      <dgm:prSet presAssocID="{675F8B03-F82C-40F5-B2C9-2D8874981098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E8442987-AC2A-4718-BB51-B56257C17D89}" type="pres">
      <dgm:prSet presAssocID="{7537298E-54CA-4A49-A5AD-2EEDCC4E210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C0728-958F-41B3-A27A-0320071BDD75}" type="presOf" srcId="{BBA98B52-FD8E-4F3C-9E81-DF26D1C03066}" destId="{8D4A3D3D-C3FA-4999-9D16-98FB7288C92D}" srcOrd="0" destOrd="0" presId="urn:microsoft.com/office/officeart/2005/8/layout/bProcess3"/>
    <dgm:cxn modelId="{72BCDF89-CD51-4A52-893F-C0F60F64E354}" srcId="{414B532F-D043-47BD-A644-284F689C98DE}" destId="{00362A62-0080-47C5-B868-16F92E901CB8}" srcOrd="4" destOrd="0" parTransId="{C9B79870-EF4E-40F4-9067-6E7BB975741A}" sibTransId="{10838703-5C99-4762-BF65-B8462929E821}"/>
    <dgm:cxn modelId="{83B3561D-44A1-42B2-81F0-FB2979DA08D9}" srcId="{414B532F-D043-47BD-A644-284F689C98DE}" destId="{BBA98B52-FD8E-4F3C-9E81-DF26D1C03066}" srcOrd="3" destOrd="0" parTransId="{D6CCC80F-374C-4D9C-B990-4FD167D55E9F}" sibTransId="{BE7C19C5-8B21-4A13-9DB7-5C4D66FF0384}"/>
    <dgm:cxn modelId="{27036A41-F38A-4641-A6B6-97ED192E3115}" type="presOf" srcId="{675F8B03-F82C-40F5-B2C9-2D8874981098}" destId="{F62307D6-F38C-4DC2-BECD-218C782AAC3A}" srcOrd="1" destOrd="0" presId="urn:microsoft.com/office/officeart/2005/8/layout/bProcess3"/>
    <dgm:cxn modelId="{02D97ED4-4152-45EB-9318-FBFD40BB8649}" type="presOf" srcId="{C7A75CE8-E228-475C-A8E8-D50257376AA7}" destId="{60A24D91-6689-4347-AA2C-32C66EA31052}" srcOrd="1" destOrd="0" presId="urn:microsoft.com/office/officeart/2005/8/layout/bProcess3"/>
    <dgm:cxn modelId="{21FF070A-C584-4F07-AD84-AE493C9C1293}" type="presOf" srcId="{675F8B03-F82C-40F5-B2C9-2D8874981098}" destId="{1292119D-E1BD-430A-9F20-58A80D780A9F}" srcOrd="0" destOrd="0" presId="urn:microsoft.com/office/officeart/2005/8/layout/bProcess3"/>
    <dgm:cxn modelId="{85C73A42-F2E4-40EC-B3D2-2D472D0A656D}" type="presOf" srcId="{3971C6D7-FEB0-4EB3-A8A0-3FC94E0DA65B}" destId="{0904075E-B2B2-4905-ADEB-5E2D250D02A3}" srcOrd="1" destOrd="0" presId="urn:microsoft.com/office/officeart/2005/8/layout/bProcess3"/>
    <dgm:cxn modelId="{B8475FED-4F96-4F02-A6CE-2D90EB98C3C7}" type="presOf" srcId="{BE7C19C5-8B21-4A13-9DB7-5C4D66FF0384}" destId="{2043AD43-384A-4A5E-9625-031753A3D71F}" srcOrd="1" destOrd="0" presId="urn:microsoft.com/office/officeart/2005/8/layout/bProcess3"/>
    <dgm:cxn modelId="{0D1B2091-87E6-43FC-B578-EA3B687E7D2B}" type="presOf" srcId="{7537298E-54CA-4A49-A5AD-2EEDCC4E210E}" destId="{E8442987-AC2A-4718-BB51-B56257C17D89}" srcOrd="0" destOrd="0" presId="urn:microsoft.com/office/officeart/2005/8/layout/bProcess3"/>
    <dgm:cxn modelId="{6814F2C8-3B1D-4939-88DA-92C0DD51F71B}" type="presOf" srcId="{414B532F-D043-47BD-A644-284F689C98DE}" destId="{55EB936A-1DF7-4493-B6B5-89D430654000}" srcOrd="0" destOrd="0" presId="urn:microsoft.com/office/officeart/2005/8/layout/bProcess3"/>
    <dgm:cxn modelId="{93CE3B34-63CE-4C5D-917F-5040269381E4}" type="presOf" srcId="{C7A75CE8-E228-475C-A8E8-D50257376AA7}" destId="{366F470D-D2AE-4A4A-A075-8752094A2A1F}" srcOrd="0" destOrd="0" presId="urn:microsoft.com/office/officeart/2005/8/layout/bProcess3"/>
    <dgm:cxn modelId="{FD589A2A-C8AB-4694-8870-14723591A7CC}" type="presOf" srcId="{7EEF28A3-610B-4BBB-A3CD-4A1EFBD358CC}" destId="{DEF7B1D5-D392-44BA-9050-5FA27A4576EA}" srcOrd="0" destOrd="0" presId="urn:microsoft.com/office/officeart/2005/8/layout/bProcess3"/>
    <dgm:cxn modelId="{8AD9B697-4C29-4BD0-8DE1-A503F451AE7A}" srcId="{414B532F-D043-47BD-A644-284F689C98DE}" destId="{FBF76FF5-CD01-4E5A-A730-A809CB4CBFBD}" srcOrd="1" destOrd="0" parTransId="{C36F62F0-0B44-4C14-B8FA-48CF76884052}" sibTransId="{4A037850-C29A-4C4A-93B7-600AF703020E}"/>
    <dgm:cxn modelId="{5579D6DD-9D32-44B0-944E-E413637EC539}" type="presOf" srcId="{FBF76FF5-CD01-4E5A-A730-A809CB4CBFBD}" destId="{DEBDE44A-CDCF-455A-8D21-472F3430843D}" srcOrd="0" destOrd="0" presId="urn:microsoft.com/office/officeart/2005/8/layout/bProcess3"/>
    <dgm:cxn modelId="{97D423C5-18A9-4130-A021-6E212BA83A00}" type="presOf" srcId="{775CFD1E-9DF5-4964-8645-86310F46C36F}" destId="{171890D2-C611-437B-96A9-00D0367AAF4D}" srcOrd="0" destOrd="0" presId="urn:microsoft.com/office/officeart/2005/8/layout/bProcess3"/>
    <dgm:cxn modelId="{A2CE6593-36E7-446E-9572-0DA3A528B786}" srcId="{414B532F-D043-47BD-A644-284F689C98DE}" destId="{A5725570-D6B1-4F42-9F7D-F3B483DE526F}" srcOrd="5" destOrd="0" parTransId="{A747AF7E-7F91-4B29-AF64-1BB27A1752DB}" sibTransId="{7EEF28A3-610B-4BBB-A3CD-4A1EFBD358CC}"/>
    <dgm:cxn modelId="{F313B7E1-3147-450D-ADF6-AC291EFBDA24}" type="presOf" srcId="{775CFD1E-9DF5-4964-8645-86310F46C36F}" destId="{6FC7D338-D130-41E3-B908-76F309CAE260}" srcOrd="1" destOrd="0" presId="urn:microsoft.com/office/officeart/2005/8/layout/bProcess3"/>
    <dgm:cxn modelId="{07587474-8761-4585-8490-BF82FC67D72B}" type="presOf" srcId="{10838703-5C99-4762-BF65-B8462929E821}" destId="{4A36F298-62AC-410C-B0E3-CA1566C88678}" srcOrd="1" destOrd="0" presId="urn:microsoft.com/office/officeart/2005/8/layout/bProcess3"/>
    <dgm:cxn modelId="{966DCC74-4130-4EAD-A145-540DA3DEC576}" type="presOf" srcId="{BE7C19C5-8B21-4A13-9DB7-5C4D66FF0384}" destId="{888FE253-8150-4956-BAC6-2CF4A97FCFE7}" srcOrd="0" destOrd="0" presId="urn:microsoft.com/office/officeart/2005/8/layout/bProcess3"/>
    <dgm:cxn modelId="{BD7EE0D2-D4C7-4ECB-AD58-121A5CB799B8}" srcId="{414B532F-D043-47BD-A644-284F689C98DE}" destId="{F6660251-9D39-452D-B9EA-DFC38E77BA0B}" srcOrd="6" destOrd="0" parTransId="{E377C84F-0222-4AB8-8C67-B55FFC9549B9}" sibTransId="{3971C6D7-FEB0-4EB3-A8A0-3FC94E0DA65B}"/>
    <dgm:cxn modelId="{ECF41AB2-0AB7-460B-B14F-402758F1F607}" srcId="{414B532F-D043-47BD-A644-284F689C98DE}" destId="{461CAE57-AE99-4EDE-A8DA-C2115EB1220E}" srcOrd="0" destOrd="0" parTransId="{B14755F7-5807-4341-8902-C974397FB264}" sibTransId="{C7A75CE8-E228-475C-A8E8-D50257376AA7}"/>
    <dgm:cxn modelId="{9926C406-5CA3-499C-B0E1-D16F8BDB92EC}" srcId="{414B532F-D043-47BD-A644-284F689C98DE}" destId="{7537298E-54CA-4A49-A5AD-2EEDCC4E210E}" srcOrd="8" destOrd="0" parTransId="{66803BD0-E31B-4F76-A3FE-F7973CE34487}" sibTransId="{E1225468-3B8E-49D1-B31A-6C13D3D80872}"/>
    <dgm:cxn modelId="{A2DC0888-F5B3-4C04-8831-CAE15EC50635}" type="presOf" srcId="{7EEF28A3-610B-4BBB-A3CD-4A1EFBD358CC}" destId="{5BF10262-22F6-4F97-A165-416D0A2DF0CA}" srcOrd="1" destOrd="0" presId="urn:microsoft.com/office/officeart/2005/8/layout/bProcess3"/>
    <dgm:cxn modelId="{E7C68539-4233-4E1F-A0B8-96397C0646CF}" type="presOf" srcId="{461CAE57-AE99-4EDE-A8DA-C2115EB1220E}" destId="{6425B9C3-EA06-4994-B6AF-8BAA692DB870}" srcOrd="0" destOrd="0" presId="urn:microsoft.com/office/officeart/2005/8/layout/bProcess3"/>
    <dgm:cxn modelId="{29CCE9E4-1F20-4B5E-A42C-107A130D6755}" type="presOf" srcId="{F6660251-9D39-452D-B9EA-DFC38E77BA0B}" destId="{2C1B07DF-6684-4676-8812-EDDF414DD5B3}" srcOrd="0" destOrd="0" presId="urn:microsoft.com/office/officeart/2005/8/layout/bProcess3"/>
    <dgm:cxn modelId="{52FACCA7-F858-47CB-B606-825337A0F30B}" type="presOf" srcId="{10838703-5C99-4762-BF65-B8462929E821}" destId="{00A6E915-6A51-4A72-8202-4FF08214F150}" srcOrd="0" destOrd="0" presId="urn:microsoft.com/office/officeart/2005/8/layout/bProcess3"/>
    <dgm:cxn modelId="{60F1A807-1B7E-449F-A375-006C6C4A8906}" type="presOf" srcId="{3971C6D7-FEB0-4EB3-A8A0-3FC94E0DA65B}" destId="{E7EB010C-4E4B-4D7D-9CD4-A4667857EA7F}" srcOrd="0" destOrd="0" presId="urn:microsoft.com/office/officeart/2005/8/layout/bProcess3"/>
    <dgm:cxn modelId="{911A7C3A-AD2B-4E1B-9922-45D0E5DB8CCC}" type="presOf" srcId="{A5725570-D6B1-4F42-9F7D-F3B483DE526F}" destId="{A2407E91-91A1-4CF8-B911-D2DDC6CA76AE}" srcOrd="0" destOrd="0" presId="urn:microsoft.com/office/officeart/2005/8/layout/bProcess3"/>
    <dgm:cxn modelId="{FF4DAC3B-24C9-4BDF-BB71-1FF5410A3704}" type="presOf" srcId="{29F2D14A-ACFA-44F3-B56C-C90A86559581}" destId="{E257445A-F4C9-41A6-91B8-28657CC7AE28}" srcOrd="0" destOrd="0" presId="urn:microsoft.com/office/officeart/2005/8/layout/bProcess3"/>
    <dgm:cxn modelId="{87A0D953-D151-4123-B721-068722500326}" type="presOf" srcId="{4A037850-C29A-4C4A-93B7-600AF703020E}" destId="{5085840B-D349-4F1C-8D39-4B02BD23FFFE}" srcOrd="1" destOrd="0" presId="urn:microsoft.com/office/officeart/2005/8/layout/bProcess3"/>
    <dgm:cxn modelId="{8D6CB490-7FFE-4D59-A31E-A8475DBF987D}" type="presOf" srcId="{A5C62157-700C-4271-BC36-FD00603AC2B8}" destId="{E9C34B08-FE9A-489F-8F0C-33FC86460114}" srcOrd="0" destOrd="0" presId="urn:microsoft.com/office/officeart/2005/8/layout/bProcess3"/>
    <dgm:cxn modelId="{45D51888-698B-403C-989C-4104B0C28FE7}" type="presOf" srcId="{4A037850-C29A-4C4A-93B7-600AF703020E}" destId="{6DE8F757-3F8C-4C01-9288-B1867AAE1ED3}" srcOrd="0" destOrd="0" presId="urn:microsoft.com/office/officeart/2005/8/layout/bProcess3"/>
    <dgm:cxn modelId="{6BEB8000-F600-497A-AB54-DED979D4FAA5}" srcId="{414B532F-D043-47BD-A644-284F689C98DE}" destId="{A5C62157-700C-4271-BC36-FD00603AC2B8}" srcOrd="2" destOrd="0" parTransId="{0535A9EB-C07E-424F-80AA-D51AFCEF1349}" sibTransId="{775CFD1E-9DF5-4964-8645-86310F46C36F}"/>
    <dgm:cxn modelId="{F7FE9509-555A-4EAC-85BB-AABC0F5F0C92}" type="presOf" srcId="{00362A62-0080-47C5-B868-16F92E901CB8}" destId="{E52C733C-B265-477C-A740-933A0539E469}" srcOrd="0" destOrd="0" presId="urn:microsoft.com/office/officeart/2005/8/layout/bProcess3"/>
    <dgm:cxn modelId="{1CC2626F-E5FA-4EA5-AFA9-8ABA0C938300}" srcId="{414B532F-D043-47BD-A644-284F689C98DE}" destId="{29F2D14A-ACFA-44F3-B56C-C90A86559581}" srcOrd="7" destOrd="0" parTransId="{08FC9ABE-6443-43F0-947A-9BA3F5763240}" sibTransId="{675F8B03-F82C-40F5-B2C9-2D8874981098}"/>
    <dgm:cxn modelId="{262FD315-8371-4384-9F34-79FC5BA7DD30}" type="presParOf" srcId="{55EB936A-1DF7-4493-B6B5-89D430654000}" destId="{6425B9C3-EA06-4994-B6AF-8BAA692DB870}" srcOrd="0" destOrd="0" presId="urn:microsoft.com/office/officeart/2005/8/layout/bProcess3"/>
    <dgm:cxn modelId="{1922D20A-BC26-4E34-B192-C2117B63FB01}" type="presParOf" srcId="{55EB936A-1DF7-4493-B6B5-89D430654000}" destId="{366F470D-D2AE-4A4A-A075-8752094A2A1F}" srcOrd="1" destOrd="0" presId="urn:microsoft.com/office/officeart/2005/8/layout/bProcess3"/>
    <dgm:cxn modelId="{19C86872-6300-42D3-91EB-85A9B06656F8}" type="presParOf" srcId="{366F470D-D2AE-4A4A-A075-8752094A2A1F}" destId="{60A24D91-6689-4347-AA2C-32C66EA31052}" srcOrd="0" destOrd="0" presId="urn:microsoft.com/office/officeart/2005/8/layout/bProcess3"/>
    <dgm:cxn modelId="{F967EE2F-E505-488A-A87E-50E4B720B400}" type="presParOf" srcId="{55EB936A-1DF7-4493-B6B5-89D430654000}" destId="{DEBDE44A-CDCF-455A-8D21-472F3430843D}" srcOrd="2" destOrd="0" presId="urn:microsoft.com/office/officeart/2005/8/layout/bProcess3"/>
    <dgm:cxn modelId="{37E2285D-88FE-48BF-89DA-393AA4289F8E}" type="presParOf" srcId="{55EB936A-1DF7-4493-B6B5-89D430654000}" destId="{6DE8F757-3F8C-4C01-9288-B1867AAE1ED3}" srcOrd="3" destOrd="0" presId="urn:microsoft.com/office/officeart/2005/8/layout/bProcess3"/>
    <dgm:cxn modelId="{204882E6-23E9-4A18-836C-BA7E13DD94C1}" type="presParOf" srcId="{6DE8F757-3F8C-4C01-9288-B1867AAE1ED3}" destId="{5085840B-D349-4F1C-8D39-4B02BD23FFFE}" srcOrd="0" destOrd="0" presId="urn:microsoft.com/office/officeart/2005/8/layout/bProcess3"/>
    <dgm:cxn modelId="{34A24AFC-9031-4C00-9C47-D0D241355027}" type="presParOf" srcId="{55EB936A-1DF7-4493-B6B5-89D430654000}" destId="{E9C34B08-FE9A-489F-8F0C-33FC86460114}" srcOrd="4" destOrd="0" presId="urn:microsoft.com/office/officeart/2005/8/layout/bProcess3"/>
    <dgm:cxn modelId="{37C06976-52B1-41F0-87B1-7DCB956F21C7}" type="presParOf" srcId="{55EB936A-1DF7-4493-B6B5-89D430654000}" destId="{171890D2-C611-437B-96A9-00D0367AAF4D}" srcOrd="5" destOrd="0" presId="urn:microsoft.com/office/officeart/2005/8/layout/bProcess3"/>
    <dgm:cxn modelId="{01C51308-A9C6-4F83-82C5-B6CD082D90E0}" type="presParOf" srcId="{171890D2-C611-437B-96A9-00D0367AAF4D}" destId="{6FC7D338-D130-41E3-B908-76F309CAE260}" srcOrd="0" destOrd="0" presId="urn:microsoft.com/office/officeart/2005/8/layout/bProcess3"/>
    <dgm:cxn modelId="{BC14906E-1730-4CBE-B7EF-163F80746912}" type="presParOf" srcId="{55EB936A-1DF7-4493-B6B5-89D430654000}" destId="{8D4A3D3D-C3FA-4999-9D16-98FB7288C92D}" srcOrd="6" destOrd="0" presId="urn:microsoft.com/office/officeart/2005/8/layout/bProcess3"/>
    <dgm:cxn modelId="{D78DDC6A-7C2E-4D3B-9AB8-DF5BE7FF78BB}" type="presParOf" srcId="{55EB936A-1DF7-4493-B6B5-89D430654000}" destId="{888FE253-8150-4956-BAC6-2CF4A97FCFE7}" srcOrd="7" destOrd="0" presId="urn:microsoft.com/office/officeart/2005/8/layout/bProcess3"/>
    <dgm:cxn modelId="{28C672FF-4ED3-43C7-AC37-CC5F0A7D765F}" type="presParOf" srcId="{888FE253-8150-4956-BAC6-2CF4A97FCFE7}" destId="{2043AD43-384A-4A5E-9625-031753A3D71F}" srcOrd="0" destOrd="0" presId="urn:microsoft.com/office/officeart/2005/8/layout/bProcess3"/>
    <dgm:cxn modelId="{529ED614-20A4-4EB8-970C-64794DC5A765}" type="presParOf" srcId="{55EB936A-1DF7-4493-B6B5-89D430654000}" destId="{E52C733C-B265-477C-A740-933A0539E469}" srcOrd="8" destOrd="0" presId="urn:microsoft.com/office/officeart/2005/8/layout/bProcess3"/>
    <dgm:cxn modelId="{71938669-CC42-4B5A-9F34-1640D0EE1792}" type="presParOf" srcId="{55EB936A-1DF7-4493-B6B5-89D430654000}" destId="{00A6E915-6A51-4A72-8202-4FF08214F150}" srcOrd="9" destOrd="0" presId="urn:microsoft.com/office/officeart/2005/8/layout/bProcess3"/>
    <dgm:cxn modelId="{80499214-632C-4FCB-8BA3-ADCFB01432D0}" type="presParOf" srcId="{00A6E915-6A51-4A72-8202-4FF08214F150}" destId="{4A36F298-62AC-410C-B0E3-CA1566C88678}" srcOrd="0" destOrd="0" presId="urn:microsoft.com/office/officeart/2005/8/layout/bProcess3"/>
    <dgm:cxn modelId="{268EB1E9-BBD9-4E74-A9D3-94284707DF96}" type="presParOf" srcId="{55EB936A-1DF7-4493-B6B5-89D430654000}" destId="{A2407E91-91A1-4CF8-B911-D2DDC6CA76AE}" srcOrd="10" destOrd="0" presId="urn:microsoft.com/office/officeart/2005/8/layout/bProcess3"/>
    <dgm:cxn modelId="{6A82CF81-0AE8-479B-AC30-4A158D93C605}" type="presParOf" srcId="{55EB936A-1DF7-4493-B6B5-89D430654000}" destId="{DEF7B1D5-D392-44BA-9050-5FA27A4576EA}" srcOrd="11" destOrd="0" presId="urn:microsoft.com/office/officeart/2005/8/layout/bProcess3"/>
    <dgm:cxn modelId="{001CCD9D-83EF-437C-8533-A324B7E4A224}" type="presParOf" srcId="{DEF7B1D5-D392-44BA-9050-5FA27A4576EA}" destId="{5BF10262-22F6-4F97-A165-416D0A2DF0CA}" srcOrd="0" destOrd="0" presId="urn:microsoft.com/office/officeart/2005/8/layout/bProcess3"/>
    <dgm:cxn modelId="{1B42BA58-02EB-4409-B8D5-10A54D0C6AEF}" type="presParOf" srcId="{55EB936A-1DF7-4493-B6B5-89D430654000}" destId="{2C1B07DF-6684-4676-8812-EDDF414DD5B3}" srcOrd="12" destOrd="0" presId="urn:microsoft.com/office/officeart/2005/8/layout/bProcess3"/>
    <dgm:cxn modelId="{A0FAE269-64B0-4752-AFC1-3D21C1B92A4C}" type="presParOf" srcId="{55EB936A-1DF7-4493-B6B5-89D430654000}" destId="{E7EB010C-4E4B-4D7D-9CD4-A4667857EA7F}" srcOrd="13" destOrd="0" presId="urn:microsoft.com/office/officeart/2005/8/layout/bProcess3"/>
    <dgm:cxn modelId="{D825FE5B-1E05-4252-A18D-0E6BF4E4029E}" type="presParOf" srcId="{E7EB010C-4E4B-4D7D-9CD4-A4667857EA7F}" destId="{0904075E-B2B2-4905-ADEB-5E2D250D02A3}" srcOrd="0" destOrd="0" presId="urn:microsoft.com/office/officeart/2005/8/layout/bProcess3"/>
    <dgm:cxn modelId="{895A2C3A-E93D-4BCE-8B4A-7D5FF28141F4}" type="presParOf" srcId="{55EB936A-1DF7-4493-B6B5-89D430654000}" destId="{E257445A-F4C9-41A6-91B8-28657CC7AE28}" srcOrd="14" destOrd="0" presId="urn:microsoft.com/office/officeart/2005/8/layout/bProcess3"/>
    <dgm:cxn modelId="{70551080-C26E-4C27-A246-3A9233CD7ACA}" type="presParOf" srcId="{55EB936A-1DF7-4493-B6B5-89D430654000}" destId="{1292119D-E1BD-430A-9F20-58A80D780A9F}" srcOrd="15" destOrd="0" presId="urn:microsoft.com/office/officeart/2005/8/layout/bProcess3"/>
    <dgm:cxn modelId="{39048205-5C28-49FC-AA7E-6DB05E3FB1BE}" type="presParOf" srcId="{1292119D-E1BD-430A-9F20-58A80D780A9F}" destId="{F62307D6-F38C-4DC2-BECD-218C782AAC3A}" srcOrd="0" destOrd="0" presId="urn:microsoft.com/office/officeart/2005/8/layout/bProcess3"/>
    <dgm:cxn modelId="{5C48A6F3-7814-4265-BD47-C8F9AE631693}" type="presParOf" srcId="{55EB936A-1DF7-4493-B6B5-89D430654000}" destId="{E8442987-AC2A-4718-BB51-B56257C17D89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F470D-D2AE-4A4A-A075-8752094A2A1F}">
      <dsp:nvSpPr>
        <dsp:cNvPr id="0" name=""/>
        <dsp:cNvSpPr/>
      </dsp:nvSpPr>
      <dsp:spPr>
        <a:xfrm>
          <a:off x="3249909" y="579120"/>
          <a:ext cx="447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778" y="45720"/>
              </a:lnTo>
            </a:path>
          </a:pathLst>
        </a:custGeom>
        <a:noFill/>
        <a:ln w="19050" cap="flat" cmpd="sng" algn="ctr">
          <a:solidFill>
            <a:srgbClr val="254695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Raleway" pitchFamily="2" charset="-52"/>
          </a:endParaRPr>
        </a:p>
      </dsp:txBody>
      <dsp:txXfrm>
        <a:off x="3461838" y="622448"/>
        <a:ext cx="23918" cy="4783"/>
      </dsp:txXfrm>
    </dsp:sp>
    <dsp:sp modelId="{6425B9C3-EA06-4994-B6AF-8BAA692DB870}">
      <dsp:nvSpPr>
        <dsp:cNvPr id="0" name=""/>
        <dsp:cNvSpPr/>
      </dsp:nvSpPr>
      <dsp:spPr>
        <a:xfrm>
          <a:off x="1171804" y="868"/>
          <a:ext cx="2079905" cy="1247943"/>
        </a:xfrm>
        <a:prstGeom prst="rect">
          <a:avLst/>
        </a:prstGeom>
        <a:solidFill>
          <a:schemeClr val="bg1"/>
        </a:solidFill>
        <a:ln w="12700">
          <a:solidFill>
            <a:srgbClr val="254695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400" b="1" i="0" u="none" strike="noStrike" kern="1200" cap="none" spc="0" normalizeH="0" baseline="0" noProof="0">
              <a:ln/>
              <a:effectLst/>
              <a:uLnTx/>
              <a:uFillTx/>
              <a:latin typeface="Raleway" pitchFamily="2" charset="-52"/>
            </a:rPr>
            <a:t>Выбор направленности (при необходимости)</a:t>
          </a:r>
          <a:endParaRPr lang="ru-RU" sz="1400" b="1" kern="1200" dirty="0">
            <a:latin typeface="Raleway" pitchFamily="2" charset="-52"/>
          </a:endParaRPr>
        </a:p>
      </dsp:txBody>
      <dsp:txXfrm>
        <a:off x="1171804" y="868"/>
        <a:ext cx="2079905" cy="1247943"/>
      </dsp:txXfrm>
    </dsp:sp>
    <dsp:sp modelId="{6DE8F757-3F8C-4C01-9288-B1867AAE1ED3}">
      <dsp:nvSpPr>
        <dsp:cNvPr id="0" name=""/>
        <dsp:cNvSpPr/>
      </dsp:nvSpPr>
      <dsp:spPr>
        <a:xfrm>
          <a:off x="5808192" y="579120"/>
          <a:ext cx="447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778" y="45720"/>
              </a:lnTo>
            </a:path>
          </a:pathLst>
        </a:custGeom>
        <a:noFill/>
        <a:ln w="19050" cap="flat" cmpd="sng" algn="ctr">
          <a:solidFill>
            <a:srgbClr val="254695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Raleway" pitchFamily="2" charset="-52"/>
          </a:endParaRPr>
        </a:p>
      </dsp:txBody>
      <dsp:txXfrm>
        <a:off x="6020122" y="622448"/>
        <a:ext cx="23918" cy="4783"/>
      </dsp:txXfrm>
    </dsp:sp>
    <dsp:sp modelId="{DEBDE44A-CDCF-455A-8D21-472F3430843D}">
      <dsp:nvSpPr>
        <dsp:cNvPr id="0" name=""/>
        <dsp:cNvSpPr/>
      </dsp:nvSpPr>
      <dsp:spPr>
        <a:xfrm>
          <a:off x="3730087" y="868"/>
          <a:ext cx="2079905" cy="1247943"/>
        </a:xfrm>
        <a:prstGeom prst="rect">
          <a:avLst/>
        </a:prstGeom>
        <a:solidFill>
          <a:schemeClr val="bg1"/>
        </a:solidFill>
        <a:ln w="12700">
          <a:solidFill>
            <a:srgbClr val="254695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400" b="1" i="0" u="none" strike="noStrike" kern="1200" cap="none" spc="0" normalizeH="0" baseline="0" noProof="0">
              <a:ln/>
              <a:effectLst/>
              <a:uLnTx/>
              <a:uFillTx/>
              <a:latin typeface="Raleway" pitchFamily="2" charset="-52"/>
            </a:rPr>
            <a:t>Определение объема вариативной составляющей</a:t>
          </a:r>
          <a:endParaRPr lang="ru-RU" sz="1400" b="1" kern="1200" dirty="0">
            <a:latin typeface="Raleway" pitchFamily="2" charset="-52"/>
          </a:endParaRPr>
        </a:p>
      </dsp:txBody>
      <dsp:txXfrm>
        <a:off x="3730087" y="868"/>
        <a:ext cx="2079905" cy="1247943"/>
      </dsp:txXfrm>
    </dsp:sp>
    <dsp:sp modelId="{171890D2-C611-437B-96A9-00D0367AAF4D}">
      <dsp:nvSpPr>
        <dsp:cNvPr id="0" name=""/>
        <dsp:cNvSpPr/>
      </dsp:nvSpPr>
      <dsp:spPr>
        <a:xfrm>
          <a:off x="2211756" y="1247011"/>
          <a:ext cx="5116566" cy="447778"/>
        </a:xfrm>
        <a:custGeom>
          <a:avLst/>
          <a:gdLst/>
          <a:ahLst/>
          <a:cxnLst/>
          <a:rect l="0" t="0" r="0" b="0"/>
          <a:pathLst>
            <a:path>
              <a:moveTo>
                <a:pt x="5116566" y="0"/>
              </a:moveTo>
              <a:lnTo>
                <a:pt x="5116566" y="240989"/>
              </a:lnTo>
              <a:lnTo>
                <a:pt x="0" y="240989"/>
              </a:lnTo>
              <a:lnTo>
                <a:pt x="0" y="447778"/>
              </a:lnTo>
            </a:path>
          </a:pathLst>
        </a:custGeom>
        <a:noFill/>
        <a:ln w="19050" cap="flat" cmpd="sng" algn="ctr">
          <a:solidFill>
            <a:srgbClr val="254695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Raleway" pitchFamily="2" charset="-52"/>
          </a:endParaRPr>
        </a:p>
      </dsp:txBody>
      <dsp:txXfrm>
        <a:off x="4641567" y="1468508"/>
        <a:ext cx="256944" cy="4783"/>
      </dsp:txXfrm>
    </dsp:sp>
    <dsp:sp modelId="{E9C34B08-FE9A-489F-8F0C-33FC86460114}">
      <dsp:nvSpPr>
        <dsp:cNvPr id="0" name=""/>
        <dsp:cNvSpPr/>
      </dsp:nvSpPr>
      <dsp:spPr>
        <a:xfrm>
          <a:off x="6288370" y="868"/>
          <a:ext cx="2079905" cy="1247943"/>
        </a:xfrm>
        <a:prstGeom prst="rect">
          <a:avLst/>
        </a:prstGeom>
        <a:solidFill>
          <a:schemeClr val="bg1"/>
        </a:solidFill>
        <a:ln w="12700">
          <a:solidFill>
            <a:srgbClr val="254695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400" b="1" i="0" u="none" strike="noStrike" kern="1200" cap="none" spc="0" normalizeH="0" baseline="0" noProof="0">
              <a:ln/>
              <a:effectLst/>
              <a:uLnTx/>
              <a:uFillTx/>
              <a:latin typeface="Raleway" pitchFamily="2" charset="-52"/>
            </a:rPr>
            <a:t>Определение дополнительных ПК (ВД), затребованных региональным рынком труда</a:t>
          </a:r>
          <a:endParaRPr lang="ru-RU" sz="1400" b="1" kern="1200" dirty="0">
            <a:latin typeface="Raleway" pitchFamily="2" charset="-52"/>
          </a:endParaRPr>
        </a:p>
      </dsp:txBody>
      <dsp:txXfrm>
        <a:off x="6288370" y="868"/>
        <a:ext cx="2079905" cy="1247943"/>
      </dsp:txXfrm>
    </dsp:sp>
    <dsp:sp modelId="{888FE253-8150-4956-BAC6-2CF4A97FCFE7}">
      <dsp:nvSpPr>
        <dsp:cNvPr id="0" name=""/>
        <dsp:cNvSpPr/>
      </dsp:nvSpPr>
      <dsp:spPr>
        <a:xfrm>
          <a:off x="3249909" y="2305441"/>
          <a:ext cx="447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778" y="45720"/>
              </a:lnTo>
            </a:path>
          </a:pathLst>
        </a:custGeom>
        <a:noFill/>
        <a:ln w="19050" cap="flat" cmpd="sng" algn="ctr">
          <a:solidFill>
            <a:srgbClr val="254695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Raleway" pitchFamily="2" charset="-52"/>
          </a:endParaRPr>
        </a:p>
      </dsp:txBody>
      <dsp:txXfrm>
        <a:off x="3461838" y="2348769"/>
        <a:ext cx="23918" cy="4783"/>
      </dsp:txXfrm>
    </dsp:sp>
    <dsp:sp modelId="{8D4A3D3D-C3FA-4999-9D16-98FB7288C92D}">
      <dsp:nvSpPr>
        <dsp:cNvPr id="0" name=""/>
        <dsp:cNvSpPr/>
      </dsp:nvSpPr>
      <dsp:spPr>
        <a:xfrm>
          <a:off x="1171804" y="1727189"/>
          <a:ext cx="2079905" cy="1247943"/>
        </a:xfrm>
        <a:prstGeom prst="rect">
          <a:avLst/>
        </a:prstGeom>
        <a:solidFill>
          <a:schemeClr val="bg1"/>
        </a:solidFill>
        <a:ln w="12700">
          <a:solidFill>
            <a:srgbClr val="254695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400" b="1" i="0" u="none" strike="noStrike" kern="1200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  <a:t>Формирование дополнительных элементов содержания </a:t>
          </a:r>
          <a:br>
            <a:rPr kumimoji="0" lang="ru-RU" sz="1400" b="1" i="0" u="none" strike="noStrike" kern="1200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</a:br>
          <a:r>
            <a:rPr kumimoji="0" lang="ru-RU" sz="1400" b="1" i="0" u="none" strike="noStrike" kern="1200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  <a:t>ОП и ПМ</a:t>
          </a:r>
          <a:endParaRPr lang="ru-RU" sz="1400" b="1" kern="1200" dirty="0">
            <a:latin typeface="Raleway" pitchFamily="2" charset="-52"/>
          </a:endParaRPr>
        </a:p>
      </dsp:txBody>
      <dsp:txXfrm>
        <a:off x="1171804" y="1727189"/>
        <a:ext cx="2079905" cy="1247943"/>
      </dsp:txXfrm>
    </dsp:sp>
    <dsp:sp modelId="{00A6E915-6A51-4A72-8202-4FF08214F150}">
      <dsp:nvSpPr>
        <dsp:cNvPr id="0" name=""/>
        <dsp:cNvSpPr/>
      </dsp:nvSpPr>
      <dsp:spPr>
        <a:xfrm>
          <a:off x="5808192" y="2305441"/>
          <a:ext cx="447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778" y="45720"/>
              </a:lnTo>
            </a:path>
          </a:pathLst>
        </a:custGeom>
        <a:noFill/>
        <a:ln w="19050" cap="flat" cmpd="sng" algn="ctr">
          <a:solidFill>
            <a:srgbClr val="254695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Raleway" pitchFamily="2" charset="-52"/>
          </a:endParaRPr>
        </a:p>
      </dsp:txBody>
      <dsp:txXfrm>
        <a:off x="6020122" y="2348769"/>
        <a:ext cx="23918" cy="4783"/>
      </dsp:txXfrm>
    </dsp:sp>
    <dsp:sp modelId="{E52C733C-B265-477C-A740-933A0539E469}">
      <dsp:nvSpPr>
        <dsp:cNvPr id="0" name=""/>
        <dsp:cNvSpPr/>
      </dsp:nvSpPr>
      <dsp:spPr>
        <a:xfrm>
          <a:off x="3730087" y="1727189"/>
          <a:ext cx="2079905" cy="1247943"/>
        </a:xfrm>
        <a:prstGeom prst="rect">
          <a:avLst/>
        </a:prstGeom>
        <a:solidFill>
          <a:schemeClr val="bg1"/>
        </a:solidFill>
        <a:ln w="12700">
          <a:solidFill>
            <a:srgbClr val="254695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400" b="1" i="0" u="none" strike="noStrike" kern="1200" cap="none" spc="0" normalizeH="0" baseline="0" noProof="0">
              <a:ln/>
              <a:effectLst/>
              <a:uLnTx/>
              <a:uFillTx/>
              <a:latin typeface="Raleway" pitchFamily="2" charset="-52"/>
            </a:rPr>
            <a:t>Разработка календарного учебного графика</a:t>
          </a:r>
          <a:endParaRPr lang="ru-RU" sz="1400" b="1" kern="1200" dirty="0">
            <a:latin typeface="Raleway" pitchFamily="2" charset="-52"/>
          </a:endParaRPr>
        </a:p>
      </dsp:txBody>
      <dsp:txXfrm>
        <a:off x="3730087" y="1727189"/>
        <a:ext cx="2079905" cy="1247943"/>
      </dsp:txXfrm>
    </dsp:sp>
    <dsp:sp modelId="{DEF7B1D5-D392-44BA-9050-5FA27A4576EA}">
      <dsp:nvSpPr>
        <dsp:cNvPr id="0" name=""/>
        <dsp:cNvSpPr/>
      </dsp:nvSpPr>
      <dsp:spPr>
        <a:xfrm>
          <a:off x="2211756" y="2973333"/>
          <a:ext cx="5116566" cy="447778"/>
        </a:xfrm>
        <a:custGeom>
          <a:avLst/>
          <a:gdLst/>
          <a:ahLst/>
          <a:cxnLst/>
          <a:rect l="0" t="0" r="0" b="0"/>
          <a:pathLst>
            <a:path>
              <a:moveTo>
                <a:pt x="5116566" y="0"/>
              </a:moveTo>
              <a:lnTo>
                <a:pt x="5116566" y="240989"/>
              </a:lnTo>
              <a:lnTo>
                <a:pt x="0" y="240989"/>
              </a:lnTo>
              <a:lnTo>
                <a:pt x="0" y="447778"/>
              </a:lnTo>
            </a:path>
          </a:pathLst>
        </a:custGeom>
        <a:noFill/>
        <a:ln w="19050" cap="flat" cmpd="sng" algn="ctr">
          <a:solidFill>
            <a:srgbClr val="254695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Raleway" pitchFamily="2" charset="-52"/>
          </a:endParaRPr>
        </a:p>
      </dsp:txBody>
      <dsp:txXfrm>
        <a:off x="4641567" y="3194830"/>
        <a:ext cx="256944" cy="4783"/>
      </dsp:txXfrm>
    </dsp:sp>
    <dsp:sp modelId="{A2407E91-91A1-4CF8-B911-D2DDC6CA76AE}">
      <dsp:nvSpPr>
        <dsp:cNvPr id="0" name=""/>
        <dsp:cNvSpPr/>
      </dsp:nvSpPr>
      <dsp:spPr>
        <a:xfrm>
          <a:off x="6288370" y="1727189"/>
          <a:ext cx="2079905" cy="1247943"/>
        </a:xfrm>
        <a:prstGeom prst="rect">
          <a:avLst/>
        </a:prstGeom>
        <a:solidFill>
          <a:schemeClr val="bg1"/>
        </a:solidFill>
        <a:ln w="12700">
          <a:solidFill>
            <a:srgbClr val="254695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400" b="1" i="0" u="none" strike="noStrike" kern="1200" cap="none" spc="0" normalizeH="0" baseline="0" noProof="0">
              <a:ln/>
              <a:effectLst/>
              <a:uLnTx/>
              <a:uFillTx/>
              <a:latin typeface="Raleway" pitchFamily="2" charset="-52"/>
            </a:rPr>
            <a:t>Разработка учебного плана</a:t>
          </a:r>
          <a:endParaRPr lang="ru-RU" sz="1400" b="1" kern="1200" dirty="0">
            <a:latin typeface="Raleway" pitchFamily="2" charset="-52"/>
          </a:endParaRPr>
        </a:p>
      </dsp:txBody>
      <dsp:txXfrm>
        <a:off x="6288370" y="1727189"/>
        <a:ext cx="2079905" cy="1247943"/>
      </dsp:txXfrm>
    </dsp:sp>
    <dsp:sp modelId="{E7EB010C-4E4B-4D7D-9CD4-A4667857EA7F}">
      <dsp:nvSpPr>
        <dsp:cNvPr id="0" name=""/>
        <dsp:cNvSpPr/>
      </dsp:nvSpPr>
      <dsp:spPr>
        <a:xfrm>
          <a:off x="3249909" y="4031762"/>
          <a:ext cx="447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778" y="45720"/>
              </a:lnTo>
            </a:path>
          </a:pathLst>
        </a:custGeom>
        <a:noFill/>
        <a:ln w="19050" cap="flat" cmpd="sng" algn="ctr">
          <a:solidFill>
            <a:srgbClr val="254695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Raleway" pitchFamily="2" charset="-52"/>
          </a:endParaRPr>
        </a:p>
      </dsp:txBody>
      <dsp:txXfrm>
        <a:off x="3461838" y="4075090"/>
        <a:ext cx="23918" cy="4783"/>
      </dsp:txXfrm>
    </dsp:sp>
    <dsp:sp modelId="{2C1B07DF-6684-4676-8812-EDDF414DD5B3}">
      <dsp:nvSpPr>
        <dsp:cNvPr id="0" name=""/>
        <dsp:cNvSpPr/>
      </dsp:nvSpPr>
      <dsp:spPr>
        <a:xfrm>
          <a:off x="1171804" y="3453511"/>
          <a:ext cx="2079905" cy="1247943"/>
        </a:xfrm>
        <a:prstGeom prst="rect">
          <a:avLst/>
        </a:prstGeom>
        <a:solidFill>
          <a:schemeClr val="bg1"/>
        </a:solidFill>
        <a:ln w="12700">
          <a:solidFill>
            <a:srgbClr val="254695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400" b="1" i="0" u="none" strike="noStrike" kern="1200" cap="none" spc="0" normalizeH="0" baseline="0" noProof="0">
              <a:ln/>
              <a:effectLst/>
              <a:uLnTx/>
              <a:uFillTx/>
              <a:latin typeface="Raleway" pitchFamily="2" charset="-52"/>
            </a:rPr>
            <a:t>Разработка рабочих программ (включая практики)</a:t>
          </a:r>
          <a:endParaRPr lang="ru-RU" sz="1400" b="1" kern="1200" dirty="0">
            <a:latin typeface="Raleway" pitchFamily="2" charset="-52"/>
          </a:endParaRPr>
        </a:p>
      </dsp:txBody>
      <dsp:txXfrm>
        <a:off x="1171804" y="3453511"/>
        <a:ext cx="2079905" cy="1247943"/>
      </dsp:txXfrm>
    </dsp:sp>
    <dsp:sp modelId="{1292119D-E1BD-430A-9F20-58A80D780A9F}">
      <dsp:nvSpPr>
        <dsp:cNvPr id="0" name=""/>
        <dsp:cNvSpPr/>
      </dsp:nvSpPr>
      <dsp:spPr>
        <a:xfrm>
          <a:off x="5808192" y="4031762"/>
          <a:ext cx="447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778" y="45720"/>
              </a:lnTo>
            </a:path>
          </a:pathLst>
        </a:custGeom>
        <a:noFill/>
        <a:ln w="19050" cap="flat" cmpd="sng" algn="ctr">
          <a:solidFill>
            <a:srgbClr val="254695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Raleway" pitchFamily="2" charset="-52"/>
          </a:endParaRPr>
        </a:p>
      </dsp:txBody>
      <dsp:txXfrm>
        <a:off x="6020122" y="4075090"/>
        <a:ext cx="23918" cy="4783"/>
      </dsp:txXfrm>
    </dsp:sp>
    <dsp:sp modelId="{E257445A-F4C9-41A6-91B8-28657CC7AE28}">
      <dsp:nvSpPr>
        <dsp:cNvPr id="0" name=""/>
        <dsp:cNvSpPr/>
      </dsp:nvSpPr>
      <dsp:spPr>
        <a:xfrm>
          <a:off x="3730087" y="3453511"/>
          <a:ext cx="2079905" cy="1247943"/>
        </a:xfrm>
        <a:prstGeom prst="rect">
          <a:avLst/>
        </a:prstGeom>
        <a:solidFill>
          <a:schemeClr val="bg1"/>
        </a:solidFill>
        <a:ln w="12700">
          <a:solidFill>
            <a:srgbClr val="254695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400" b="1" i="0" u="none" strike="noStrike" kern="1200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  <a:t>Утверждение программы </a:t>
          </a:r>
          <a:br>
            <a:rPr kumimoji="0" lang="ru-RU" sz="1400" b="1" i="0" u="none" strike="noStrike" kern="1200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</a:br>
          <a:r>
            <a:rPr kumimoji="0" lang="ru-RU" sz="1400" b="1" i="0" u="none" strike="noStrike" kern="1200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  <a:t>в установленном порядке</a:t>
          </a:r>
          <a:endParaRPr lang="ru-RU" sz="1400" b="1" kern="1200" dirty="0">
            <a:latin typeface="Raleway" pitchFamily="2" charset="-52"/>
          </a:endParaRPr>
        </a:p>
      </dsp:txBody>
      <dsp:txXfrm>
        <a:off x="3730087" y="3453511"/>
        <a:ext cx="2079905" cy="1247943"/>
      </dsp:txXfrm>
    </dsp:sp>
    <dsp:sp modelId="{E8442987-AC2A-4718-BB51-B56257C17D89}">
      <dsp:nvSpPr>
        <dsp:cNvPr id="0" name=""/>
        <dsp:cNvSpPr/>
      </dsp:nvSpPr>
      <dsp:spPr>
        <a:xfrm>
          <a:off x="6288370" y="3453511"/>
          <a:ext cx="2079905" cy="1247943"/>
        </a:xfrm>
        <a:prstGeom prst="rect">
          <a:avLst/>
        </a:prstGeom>
        <a:solidFill>
          <a:schemeClr val="bg1"/>
        </a:solidFill>
        <a:ln w="12700">
          <a:solidFill>
            <a:srgbClr val="254695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400" b="1" i="0" u="none" strike="noStrike" kern="1200" cap="none" spc="0" normalizeH="0" baseline="0" noProof="0" dirty="0">
              <a:ln/>
              <a:effectLst/>
              <a:uLnTx/>
              <a:uFillTx/>
              <a:latin typeface="Raleway" pitchFamily="2" charset="-52"/>
            </a:rPr>
            <a:t>Разработка УМК</a:t>
          </a:r>
          <a:endParaRPr lang="ru-RU" sz="1400" b="1" kern="1200" dirty="0">
            <a:latin typeface="Raleway" pitchFamily="2" charset="-52"/>
          </a:endParaRPr>
        </a:p>
      </dsp:txBody>
      <dsp:txXfrm>
        <a:off x="6288370" y="3453511"/>
        <a:ext cx="2079905" cy="1247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AC8F8-AD1D-48B5-AF9B-51711A73448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FC4C8-B172-4814-A73F-A3418BC0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9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fb3432825f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g1fb3432825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6093" cy="6858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242204" y="1955860"/>
            <a:ext cx="7867291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1" y="323841"/>
            <a:ext cx="926683" cy="8966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4" y="200015"/>
            <a:ext cx="1429765" cy="1100158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12050474" y="0"/>
            <a:ext cx="158151" cy="6858000"/>
          </a:xfrm>
          <a:prstGeom prst="rect">
            <a:avLst/>
          </a:prstGeom>
          <a:solidFill>
            <a:srgbClr val="346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9540" y="136525"/>
            <a:ext cx="8031600" cy="62901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03864"/>
                </a:solidFill>
                <a:latin typeface="Raleway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>
            <a:lvl1pPr>
              <a:defRPr sz="1050">
                <a:solidFill>
                  <a:srgbClr val="203864"/>
                </a:solidFill>
                <a:latin typeface="Raleway" pitchFamily="2" charset="-52"/>
              </a:defRPr>
            </a:lvl1pPr>
          </a:lstStyle>
          <a:p>
            <a:fld id="{A00D3069-F9CB-4A3C-AC9B-AE27576A1861}" type="slidenum">
              <a:rPr lang="ru-RU" smtClean="0"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/>
          <a:srcRect l="20701" r="9056"/>
          <a:stretch>
            <a:fillRect/>
          </a:stretch>
        </p:blipFill>
        <p:spPr>
          <a:xfrm>
            <a:off x="8761530" y="0"/>
            <a:ext cx="343047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8781982" y="0"/>
            <a:ext cx="3430470" cy="6876500"/>
          </a:xfrm>
          <a:prstGeom prst="rect">
            <a:avLst/>
          </a:prstGeom>
          <a:solidFill>
            <a:srgbClr val="1D3B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33806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Raleway" pitchFamily="2" charset="-52"/>
              </a:defRPr>
            </a:lvl1pPr>
          </a:lstStyle>
          <a:p>
            <a:fld id="{A00D3069-F9CB-4A3C-AC9B-AE27576A18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9540" y="136525"/>
            <a:ext cx="8031860" cy="62901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03864"/>
                </a:solidFill>
                <a:latin typeface="Raleway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>
            <a:lvl1pPr>
              <a:defRPr sz="1050">
                <a:solidFill>
                  <a:srgbClr val="213A75"/>
                </a:solidFill>
                <a:latin typeface="Raleway" pitchFamily="2" charset="-52"/>
              </a:defRPr>
            </a:lvl1pPr>
          </a:lstStyle>
          <a:p>
            <a:fld id="{A00D3069-F9CB-4A3C-AC9B-AE27576A18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60140" y="136526"/>
            <a:ext cx="8031860" cy="62901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03864"/>
                </a:solidFill>
                <a:latin typeface="Raleway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3530600" y="427684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7" r="22722"/>
          <a:stretch>
            <a:fillRect/>
          </a:stretch>
        </p:blipFill>
        <p:spPr bwMode="auto">
          <a:xfrm>
            <a:off x="0" y="0"/>
            <a:ext cx="354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-4177" y="0"/>
            <a:ext cx="3548227" cy="6858000"/>
          </a:xfrm>
          <a:prstGeom prst="rect">
            <a:avLst/>
          </a:prstGeom>
          <a:solidFill>
            <a:srgbClr val="1D3B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>
            <a:lvl1pPr>
              <a:defRPr sz="1050">
                <a:solidFill>
                  <a:srgbClr val="213A75"/>
                </a:solidFill>
                <a:latin typeface="Raleway" pitchFamily="2" charset="-52"/>
              </a:defRPr>
            </a:lvl1pPr>
          </a:lstStyle>
          <a:p>
            <a:fld id="{A00D3069-F9CB-4A3C-AC9B-AE27576A18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60140" y="136526"/>
            <a:ext cx="8031860" cy="62901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03864"/>
                </a:solidFill>
                <a:latin typeface="Raleway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3530600" y="427684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 userDrawn="1"/>
        </p:nvSpPr>
        <p:spPr>
          <a:xfrm>
            <a:off x="0" y="0"/>
            <a:ext cx="3530600" cy="6858000"/>
          </a:xfrm>
          <a:prstGeom prst="rect">
            <a:avLst/>
          </a:prstGeom>
          <a:solidFill>
            <a:srgbClr val="213A75"/>
          </a:solidFill>
          <a:ln>
            <a:solidFill>
              <a:srgbClr val="213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>
            <a:lvl1pPr>
              <a:defRPr sz="1050">
                <a:solidFill>
                  <a:srgbClr val="213A75"/>
                </a:solidFill>
                <a:latin typeface="Raleway" pitchFamily="2" charset="-52"/>
              </a:defRPr>
            </a:lvl1pPr>
          </a:lstStyle>
          <a:p>
            <a:fld id="{A00D3069-F9CB-4A3C-AC9B-AE27576A18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74640" y="653143"/>
            <a:ext cx="5969428" cy="62901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03864"/>
                </a:solidFill>
                <a:latin typeface="Raleway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4" r="7333"/>
          <a:stretch>
            <a:fillRect/>
          </a:stretch>
        </p:blipFill>
        <p:spPr bwMode="auto">
          <a:xfrm>
            <a:off x="347932" y="653143"/>
            <a:ext cx="5328249" cy="55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6093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1242204" y="2927410"/>
            <a:ext cx="7867291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>
          <a:xfrm>
            <a:off x="12050474" y="0"/>
            <a:ext cx="158151" cy="6858000"/>
          </a:xfrm>
          <a:prstGeom prst="rect">
            <a:avLst/>
          </a:prstGeom>
          <a:solidFill>
            <a:srgbClr val="346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98" y="679087"/>
            <a:ext cx="1937011" cy="256762"/>
          </a:xfrm>
          <a:prstGeom prst="rect">
            <a:avLst/>
          </a:prstGeom>
        </p:spPr>
      </p:pic>
      <p:sp>
        <p:nvSpPr>
          <p:cNvPr id="4" name="Номер слайда 1"/>
          <p:cNvSpPr txBox="1"/>
          <p:nvPr userDrawn="1"/>
        </p:nvSpPr>
        <p:spPr>
          <a:xfrm>
            <a:off x="11025145" y="6146670"/>
            <a:ext cx="446224" cy="228240"/>
          </a:xfrm>
          <a:prstGeom prst="rect">
            <a:avLst/>
          </a:prstGeom>
        </p:spPr>
        <p:txBody>
          <a:bodyPr vert="horz" lIns="55449" tIns="27725" rIns="55449" bIns="27725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970" smtClean="0">
                <a:solidFill>
                  <a:schemeClr val="tx1"/>
                </a:solidFill>
                <a:latin typeface="Montserrat Light" panose="00000400000000000000" pitchFamily="2" charset="-52"/>
                <a:cs typeface="Arial" panose="020B0604020202020204" pitchFamily="34" charset="0"/>
              </a:rPr>
              <a:t>‹#›</a:t>
            </a:fld>
            <a:endParaRPr lang="ru-RU" sz="970" dirty="0">
              <a:solidFill>
                <a:schemeClr val="tx1"/>
              </a:solidFill>
              <a:latin typeface="Montserrat Light" panose="00000400000000000000" pitchFamily="2" charset="-5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9540" y="136525"/>
            <a:ext cx="8031600" cy="62901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03864"/>
                </a:solidFill>
                <a:latin typeface="Raleway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>
            <a:lvl1pPr>
              <a:defRPr sz="1050">
                <a:solidFill>
                  <a:srgbClr val="203864"/>
                </a:solidFill>
                <a:latin typeface="Raleway" pitchFamily="2" charset="-52"/>
              </a:defRPr>
            </a:lvl1pPr>
          </a:lstStyle>
          <a:p>
            <a:fld id="{A00D3069-F9CB-4A3C-AC9B-AE27576A1861}" type="slidenum">
              <a:rPr lang="ru-RU" smtClean="0"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/>
          <a:srcRect l="20701" r="9056"/>
          <a:stretch>
            <a:fillRect/>
          </a:stretch>
        </p:blipFill>
        <p:spPr>
          <a:xfrm>
            <a:off x="8761530" y="0"/>
            <a:ext cx="343047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8781982" y="0"/>
            <a:ext cx="3430470" cy="6876500"/>
          </a:xfrm>
          <a:prstGeom prst="rect">
            <a:avLst/>
          </a:prstGeom>
          <a:solidFill>
            <a:srgbClr val="1D3B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33806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Raleway" pitchFamily="2" charset="-52"/>
              </a:defRPr>
            </a:lvl1pPr>
          </a:lstStyle>
          <a:p>
            <a:fld id="{A00D3069-F9CB-4A3C-AC9B-AE27576A18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9540" y="136525"/>
            <a:ext cx="8031860" cy="62901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03864"/>
                </a:solidFill>
                <a:latin typeface="Raleway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>
            <a:lvl1pPr>
              <a:defRPr sz="1050">
                <a:solidFill>
                  <a:srgbClr val="213A75"/>
                </a:solidFill>
                <a:latin typeface="Raleway" pitchFamily="2" charset="-52"/>
              </a:defRPr>
            </a:lvl1pPr>
          </a:lstStyle>
          <a:p>
            <a:fld id="{A00D3069-F9CB-4A3C-AC9B-AE27576A18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60140" y="136526"/>
            <a:ext cx="8031860" cy="62901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03864"/>
                </a:solidFill>
                <a:latin typeface="Raleway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3530600" y="427684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7" r="22722"/>
          <a:stretch>
            <a:fillRect/>
          </a:stretch>
        </p:blipFill>
        <p:spPr bwMode="auto">
          <a:xfrm>
            <a:off x="0" y="0"/>
            <a:ext cx="354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-4177" y="0"/>
            <a:ext cx="3548227" cy="6858000"/>
          </a:xfrm>
          <a:prstGeom prst="rect">
            <a:avLst/>
          </a:prstGeom>
          <a:solidFill>
            <a:srgbClr val="1D3B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>
            <a:lvl1pPr>
              <a:defRPr sz="1050">
                <a:solidFill>
                  <a:srgbClr val="213A75"/>
                </a:solidFill>
                <a:latin typeface="Raleway" pitchFamily="2" charset="-52"/>
              </a:defRPr>
            </a:lvl1pPr>
          </a:lstStyle>
          <a:p>
            <a:fld id="{A00D3069-F9CB-4A3C-AC9B-AE27576A18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60140" y="136526"/>
            <a:ext cx="8031860" cy="62901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03864"/>
                </a:solidFill>
                <a:latin typeface="Raleway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3530600" y="427684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 userDrawn="1"/>
        </p:nvSpPr>
        <p:spPr>
          <a:xfrm>
            <a:off x="0" y="0"/>
            <a:ext cx="3530600" cy="6858000"/>
          </a:xfrm>
          <a:prstGeom prst="rect">
            <a:avLst/>
          </a:prstGeom>
          <a:solidFill>
            <a:srgbClr val="213A75"/>
          </a:solidFill>
          <a:ln>
            <a:solidFill>
              <a:srgbClr val="213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>
            <a:lvl1pPr>
              <a:defRPr sz="1050">
                <a:solidFill>
                  <a:srgbClr val="213A75"/>
                </a:solidFill>
                <a:latin typeface="Raleway" pitchFamily="2" charset="-52"/>
              </a:defRPr>
            </a:lvl1pPr>
          </a:lstStyle>
          <a:p>
            <a:fld id="{A00D3069-F9CB-4A3C-AC9B-AE27576A18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74640" y="653143"/>
            <a:ext cx="5969428" cy="62901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03864"/>
                </a:solidFill>
                <a:latin typeface="Raleway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4" r="7333"/>
          <a:stretch>
            <a:fillRect/>
          </a:stretch>
        </p:blipFill>
        <p:spPr bwMode="auto">
          <a:xfrm>
            <a:off x="347932" y="653143"/>
            <a:ext cx="5328249" cy="55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6093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1242204" y="2927410"/>
            <a:ext cx="7867291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>
          <a:xfrm>
            <a:off x="12050474" y="0"/>
            <a:ext cx="158151" cy="6858000"/>
          </a:xfrm>
          <a:prstGeom prst="rect">
            <a:avLst/>
          </a:prstGeom>
          <a:solidFill>
            <a:srgbClr val="346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98" y="679087"/>
            <a:ext cx="1937011" cy="256762"/>
          </a:xfrm>
          <a:prstGeom prst="rect">
            <a:avLst/>
          </a:prstGeom>
        </p:spPr>
      </p:pic>
      <p:sp>
        <p:nvSpPr>
          <p:cNvPr id="4" name="Номер слайда 1"/>
          <p:cNvSpPr txBox="1"/>
          <p:nvPr userDrawn="1"/>
        </p:nvSpPr>
        <p:spPr>
          <a:xfrm>
            <a:off x="11025145" y="6146670"/>
            <a:ext cx="446224" cy="228240"/>
          </a:xfrm>
          <a:prstGeom prst="rect">
            <a:avLst/>
          </a:prstGeom>
        </p:spPr>
        <p:txBody>
          <a:bodyPr vert="horz" lIns="55449" tIns="27725" rIns="55449" bIns="27725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970" smtClean="0">
                <a:solidFill>
                  <a:schemeClr val="tx1"/>
                </a:solidFill>
                <a:latin typeface="Montserrat Light" panose="00000400000000000000" pitchFamily="2" charset="-52"/>
                <a:cs typeface="Arial" panose="020B0604020202020204" pitchFamily="34" charset="0"/>
              </a:rPr>
              <a:t>‹#›</a:t>
            </a:fld>
            <a:endParaRPr lang="ru-RU" sz="970" dirty="0">
              <a:solidFill>
                <a:schemeClr val="tx1"/>
              </a:solidFill>
              <a:latin typeface="Montserrat Light" panose="00000400000000000000" pitchFamily="2" charset="-5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6093" cy="6858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242204" y="1955860"/>
            <a:ext cx="7867291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1" y="323841"/>
            <a:ext cx="926683" cy="8966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4" y="200015"/>
            <a:ext cx="1429765" cy="1100158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12050474" y="0"/>
            <a:ext cx="158151" cy="6858000"/>
          </a:xfrm>
          <a:prstGeom prst="rect">
            <a:avLst/>
          </a:prstGeom>
          <a:solidFill>
            <a:srgbClr val="346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6176D-93BD-4748-BA77-556FDD4180B4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D3069-F9CB-4A3C-AC9B-AE27576A18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6176D-93BD-4748-BA77-556FDD4180B4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D3069-F9CB-4A3C-AC9B-AE27576A18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hyperlink" Target="https://navigator.spolab.firpo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reestrspo.firpo.ru/listView/SP_unregistered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irpo.ru/activities/centers/tsentr-soderzhaniya-i-novyh-obrazovatelnyh-tehnologiy-srednego-professionalnogo-obrazovaniy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4389" y="2084640"/>
            <a:ext cx="9555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>Разработка ОПОП в </a:t>
            </a:r>
            <a:r>
              <a:rPr lang="ru-RU" sz="3600" b="1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>соответствии </a:t>
            </a:r>
            <a:r>
              <a:rPr lang="ru-RU" sz="3600" b="1" dirty="0" smtClean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>с </a:t>
            </a:r>
            <a:r>
              <a:rPr lang="ru-RU" sz="3600" b="1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>актуализированными ФГОС СПО </a:t>
            </a:r>
            <a:r>
              <a:rPr lang="ru-RU" sz="3600" b="1" dirty="0" smtClean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>по </a:t>
            </a:r>
            <a:r>
              <a:rPr lang="ru-RU" sz="3600" b="1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>педагогическим специальностям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78609" y="618351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>08.12.2023</a:t>
            </a:r>
            <a:endParaRPr lang="ru-RU" dirty="0">
              <a:solidFill>
                <a:srgbClr val="1D3B75"/>
              </a:solidFill>
              <a:latin typeface="Raleway" pitchFamily="2" charset="-5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8478" y="5103674"/>
            <a:ext cx="6014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>Емельяненко Марина Станиславовна, </a:t>
            </a:r>
            <a:br>
              <a:rPr lang="ru-RU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</a:br>
            <a:r>
              <a:rPr lang="ru-RU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>начальник отдела организационно-методического </a:t>
            </a:r>
            <a:br>
              <a:rPr lang="ru-RU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</a:br>
            <a:r>
              <a:rPr lang="ru-RU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>сопровождения внедрения новых образовательных </a:t>
            </a:r>
            <a:br>
              <a:rPr lang="ru-RU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</a:br>
            <a:r>
              <a:rPr lang="ru-RU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>технологий Центра содержания </a:t>
            </a:r>
            <a:br>
              <a:rPr lang="ru-RU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</a:br>
            <a:r>
              <a:rPr lang="ru-RU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>и новых образовательных технологий СПО</a:t>
            </a:r>
            <a:br>
              <a:rPr lang="ru-RU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</a:br>
            <a:r>
              <a:rPr lang="ru-RU" dirty="0">
                <a:solidFill>
                  <a:srgbClr val="1D3B75"/>
                </a:solidFill>
                <a:latin typeface="Raleway" pitchFamily="2" charset="-52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19" y="0"/>
            <a:ext cx="1822268" cy="16197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Интеграция «Ядро СППО» в ФГОС СПО по специальности 44.02.01 Дошкольное образование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9540" y="917912"/>
            <a:ext cx="116458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П. 2.8. Обязательная часть общепрофессионального цикла образовательной программы должна предусматривать изучение следующих дисциплин: </a:t>
            </a:r>
            <a:br>
              <a:rPr lang="ru-RU" dirty="0"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«Русский язык и культура профессиональной коммуникации педагога»</a:t>
            </a:r>
            <a:b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педагогики»</a:t>
            </a:r>
            <a:b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психологии»</a:t>
            </a:r>
            <a:b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«Возрастная анатомия, физиология и гигиена»</a:t>
            </a:r>
            <a:b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«Проектная и исследовательская деятельность в профессиональной сфере»</a:t>
            </a:r>
            <a:b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«Информатика и информационно-коммуникационные технологии </a:t>
            </a:r>
            <a:b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в профессиональной деятельности»</a:t>
            </a:r>
            <a:b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обучения лиц с особыми образовательными потребностями»</a:t>
            </a:r>
            <a:b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«Основы возрастной и педагогической психологии» </a:t>
            </a:r>
            <a:br>
              <a:rPr lang="ru-RU" dirty="0"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«Детская психология»</a:t>
            </a:r>
            <a:br>
              <a:rPr lang="ru-RU" dirty="0"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«Дошкольная педагогика»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9540" y="4611231"/>
            <a:ext cx="108004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aleway" panose="020B0503030101060003"/>
                <a:cs typeface="Times New Roman" panose="02020603050405020304" pitchFamily="18" charset="0"/>
              </a:rPr>
              <a:t>Для квалификации «Воспитатель детей дошкольного возраста в полилингвальной образовательной среде» дополнительно: 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«Практикум по фонетике (иностранного) языка»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«Практикум по грамматике (иностранного) языка»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«Практический курс (иностранного) языка»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«Детская художественная литература с практикумом выразительному чтению»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«Русский (Родной) язык и культура профессиональной коммуникации»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5" y="136525"/>
            <a:ext cx="11003915" cy="629285"/>
          </a:xfrm>
        </p:spPr>
        <p:txBody>
          <a:bodyPr>
            <a:noAutofit/>
          </a:bodyPr>
          <a:lstStyle/>
          <a:p>
            <a:r>
              <a:rPr lang="ru-RU" sz="2000" dirty="0"/>
              <a:t>Интеграция «Ядро СППО» в ФГОС СПО по специальности </a:t>
            </a:r>
            <a:br>
              <a:rPr lang="ru-RU" sz="2000" dirty="0"/>
            </a:br>
            <a:r>
              <a:rPr lang="ru-RU" sz="2000" dirty="0"/>
              <a:t>44.02.02 Преподавание в начальных классах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9541" y="1031814"/>
            <a:ext cx="115624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П. 2.8. Обязательная часть общепрофессионального цикла образовательной программы должна предусматривать изучение следующих дисциплин: </a:t>
            </a:r>
            <a:br>
              <a:rPr lang="ru-RU" dirty="0"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педагогики» 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психологии» 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обучения лиц с особыми образовательными потребностями» 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«Русский язык и культура профессиональной коммуникации педагога»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«Возрастная анатомия, физиология и гигиена»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«Проектная и исследовательская деятельность в профессиональной сфере»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«Информатика и информационно-коммуникационные технологии в профессиональной деятельности»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«Математика в профессиональной деятельности учителя»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«Возрастная психология»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«Педагогическая психология» 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«Психология общения»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«Правовое обеспечение профессиональной деятельности» 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«Основы педагогического мастерства»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«Основы специальной педагогики и психологии»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9030970" y="3873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5" y="136525"/>
            <a:ext cx="10816590" cy="629285"/>
          </a:xfrm>
        </p:spPr>
        <p:txBody>
          <a:bodyPr>
            <a:noAutofit/>
          </a:bodyPr>
          <a:lstStyle/>
          <a:p>
            <a:r>
              <a:rPr lang="ru-RU" sz="2000" dirty="0"/>
              <a:t>Интеграция «Ядро СППО» в ФГОС СПО по специальности </a:t>
            </a:r>
            <a:br>
              <a:rPr lang="ru-RU" sz="2000" dirty="0"/>
            </a:br>
            <a:r>
              <a:rPr lang="ru-RU" sz="2000" dirty="0"/>
              <a:t>44.02.04 Специальное дошкольное образование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9541" y="1031814"/>
            <a:ext cx="115624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П. 2.8. Обязательная часть общепрофессионального цикла образовательной программы должна предусматривать изучение следующих дисциплин: </a:t>
            </a:r>
            <a:br>
              <a:rPr lang="ru-RU" dirty="0"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педагогики» 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психологии» 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обучения лиц с особыми образовательными потребностями» 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«Русский язык и культура профессиональной коммуникации педагога»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«Возрастная анатомия, физиология и гигиена»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«Проектная и исследовательская деятельность в профессиональной сфере»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«Информатика и информационно-коммуникационные технологии в профессиональной деятельности»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«Основы возрастной психологии»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«Основы логопедии»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«Медико-биологические основы обучения и воспитания детей»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«Основы специальной психологии»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«Правовое обеспечение профессиональной деятельности»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5" y="136525"/>
            <a:ext cx="10993120" cy="629285"/>
          </a:xfrm>
        </p:spPr>
        <p:txBody>
          <a:bodyPr>
            <a:noAutofit/>
          </a:bodyPr>
          <a:lstStyle/>
          <a:p>
            <a:r>
              <a:rPr lang="ru-RU" sz="2000" dirty="0"/>
              <a:t>Интеграция «Ядро СППО» в ФГОС СПО по специальности </a:t>
            </a:r>
            <a:br>
              <a:rPr lang="ru-RU" sz="2000" dirty="0"/>
            </a:br>
            <a:r>
              <a:rPr lang="ru-RU" sz="2000" dirty="0"/>
              <a:t>44.02.05 Коррекционная педагогика в начальном образовании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9285" y="1031239"/>
            <a:ext cx="11562715" cy="5046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П. 2.8. Обязательная часть общепрофессионального цикла образовательной программы должна предусматривать изучение следующих дисциплин: </a:t>
            </a:r>
            <a:br>
              <a:rPr lang="ru-RU" dirty="0"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«Русский язык и культура профессиональной коммуникации педагога»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«Математика в профессиональной деятельности учителя»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  <a:sym typeface="+mn-ea"/>
              </a:rPr>
              <a:t>«Информатика и информационно-коммуникационные технологии в профессиональной деятельности»</a:t>
            </a:r>
            <a:endParaRPr lang="ru-RU" b="1" dirty="0">
              <a:solidFill>
                <a:srgbClr val="C00000"/>
              </a:solidFill>
              <a:latin typeface="Raleway" panose="020B0503030101060003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  <a:sym typeface="+mn-ea"/>
              </a:rPr>
              <a:t>«Основы педагогики» </a:t>
            </a:r>
            <a:endParaRPr lang="ru-RU" b="1" dirty="0">
              <a:solidFill>
                <a:srgbClr val="C00000"/>
              </a:solidFill>
              <a:latin typeface="Raleway" panose="020B0503030101060003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  <a:sym typeface="+mn-ea"/>
              </a:rPr>
              <a:t>«Основы психологии» 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  <a:sym typeface="+mn-ea"/>
              </a:rPr>
              <a:t>«Основы специальной психологии»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  <a:sym typeface="+mn-ea"/>
              </a:rPr>
              <a:t>«Психология общения»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  <a:sym typeface="+mn-ea"/>
              </a:rPr>
              <a:t>«Возрастная анатомия, физиология и гигиена»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  <a:sym typeface="+mn-ea"/>
              </a:rPr>
              <a:t>«Правовое обеспечение профессиональной деятельности»</a:t>
            </a:r>
            <a:endParaRPr lang="ru-RU" dirty="0">
              <a:latin typeface="Raleway" panose="020B0503030101060003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  <a:sym typeface="+mn-ea"/>
              </a:rPr>
              <a:t>«Проектная и исследовательская деятельность в профессиональной сфере»</a:t>
            </a:r>
            <a:endParaRPr lang="ru-RU" b="1" dirty="0">
              <a:solidFill>
                <a:srgbClr val="C00000"/>
              </a:solidFill>
              <a:latin typeface="Raleway" panose="020B0503030101060003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  <a:sym typeface="+mn-ea"/>
              </a:rPr>
              <a:t>«Основы обучения лиц с особыми образовательными потребностями» </a:t>
            </a:r>
            <a:endParaRPr lang="ru-RU" b="1" dirty="0">
              <a:solidFill>
                <a:srgbClr val="C00000"/>
              </a:solidFill>
              <a:latin typeface="Raleway" panose="020B0503030101060003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Raleway" panose="020B0503030101060003"/>
                <a:cs typeface="Times New Roman" panose="02020603050405020304" pitchFamily="18" charset="0"/>
              </a:rPr>
              <a:t>«Основы олигофренопедагогики»</a:t>
            </a:r>
          </a:p>
          <a:p>
            <a:r>
              <a:rPr lang="ru-RU" dirty="0">
                <a:solidFill>
                  <a:schemeClr val="tx1"/>
                </a:solidFill>
                <a:latin typeface="Raleway" panose="020B0503030101060003"/>
                <a:cs typeface="Times New Roman" panose="02020603050405020304" pitchFamily="18" charset="0"/>
              </a:rPr>
              <a:t>«Основы сурдопедагогики»</a:t>
            </a:r>
          </a:p>
          <a:p>
            <a:r>
              <a:rPr lang="ru-RU" dirty="0">
                <a:solidFill>
                  <a:schemeClr val="tx1"/>
                </a:solidFill>
                <a:latin typeface="Raleway" panose="020B0503030101060003"/>
                <a:cs typeface="Times New Roman" panose="02020603050405020304" pitchFamily="18" charset="0"/>
              </a:rPr>
              <a:t>«Основы тифлопедагогики»</a:t>
            </a:r>
          </a:p>
          <a:p>
            <a:r>
              <a:rPr lang="ru-RU" dirty="0">
                <a:solidFill>
                  <a:schemeClr val="tx1"/>
                </a:solidFill>
                <a:latin typeface="Raleway" panose="020B0503030101060003"/>
                <a:cs typeface="Times New Roman" panose="02020603050405020304" pitchFamily="18" charset="0"/>
              </a:rPr>
              <a:t>«Основы логопедии»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40" y="136525"/>
            <a:ext cx="9126856" cy="629019"/>
          </a:xfrm>
        </p:spPr>
        <p:txBody>
          <a:bodyPr>
            <a:noAutofit/>
          </a:bodyPr>
          <a:lstStyle/>
          <a:p>
            <a:r>
              <a:rPr lang="ru-RU" sz="2000" dirty="0"/>
              <a:t>Интеграция «Ядро СППО» в ФГОС СПО по специальности </a:t>
            </a:r>
            <a:br>
              <a:rPr lang="ru-RU" sz="2000" dirty="0"/>
            </a:br>
            <a:r>
              <a:rPr lang="ru-RU" sz="2000" dirty="0"/>
              <a:t>44.02.06 Профессиональное обучение (по отраслям)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9541" y="1031814"/>
            <a:ext cx="11562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П. 2.8. Обязательная часть общепрофессионального цикла образовательной программы должна предусматривать изучение следующих дисциплин: </a:t>
            </a:r>
            <a:br>
              <a:rPr lang="ru-RU" dirty="0"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педагогики» 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психологии» 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обучения лиц с особыми образовательными потребностями» 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«Возрастная анатомия, физиология и гигиена»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«Русский язык и культура профессиональной коммуникации педагога»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«Информатика и информационно-коммуникационные технологии в профессиональной деятельности педагога»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«Проектная и исследовательская деятельность в профессиональной сфере»</a:t>
            </a:r>
          </a:p>
          <a:p>
            <a:endParaRPr lang="ru-RU" dirty="0">
              <a:latin typeface="Raleway" panose="020B0503030101060003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Интеграция «Ядро СППО» в ФГОС СПО по специальности 49.02.01 Физическая культура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9541" y="1031814"/>
            <a:ext cx="115624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П. 2.8. Обязательная часть общепрофессионального цикла образовательной программы должна предусматривать изучение следующих дисциплин: </a:t>
            </a:r>
            <a:br>
              <a:rPr lang="ru-RU" dirty="0"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педагогики»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психологии»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обучения лиц с особыми образовательными потребностями»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«Русский язык и культура профессиональной коммуникации педагога»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«Возрастная анатомия, физиология и гигиена»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«Проектная и исследовательская деятельность в профессиональной сфере»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«Информатика и информационно-коммуникационные технологии в профессиональной деятельности»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«Математические методы решения профессиональных задач»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«Анатомия и физиология человека»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«Гигиенические основы физической культуры и спорта»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«Основы биомеханики»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«Теория и история физической культуры и спорта»</a:t>
            </a:r>
            <a:br>
              <a:rPr lang="ru-RU" dirty="0"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«Базовые и новые виды физкультурно-спортивной деятельности»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40" y="136525"/>
            <a:ext cx="9126856" cy="629019"/>
          </a:xfrm>
        </p:spPr>
        <p:txBody>
          <a:bodyPr>
            <a:noAutofit/>
          </a:bodyPr>
          <a:lstStyle/>
          <a:p>
            <a:r>
              <a:rPr lang="ru-RU" sz="2000" dirty="0"/>
              <a:t>Интеграция «Ядро СППО» в ФГОС СПО по специальности </a:t>
            </a:r>
            <a:br>
              <a:rPr lang="ru-RU" sz="2000" dirty="0"/>
            </a:br>
            <a:r>
              <a:rPr lang="ru-RU" sz="2000" dirty="0"/>
              <a:t>49.02.02 Адаптивная физическая культура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9541" y="1031814"/>
            <a:ext cx="115624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П. 2.8. Обязательная часть общепрофессионального цикла образовательной программы должна предусматривать изучение следующих дисциплин: </a:t>
            </a:r>
            <a:br>
              <a:rPr lang="ru-RU" dirty="0">
                <a:latin typeface="Raleway" panose="020B0503030101060003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педагогики» 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психологии» 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«Основы обучения лиц с особыми образовательными потребностями» 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«Русский язык и культура профессиональной коммуникации педагога»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«Возрастная анатомия, физиология и гигиена»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«Проектная и исследовательская деятельность в профессиональной сфере»</a:t>
            </a:r>
          </a:p>
          <a:p>
            <a:r>
              <a:rPr lang="ru-RU" b="1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«Информатика и информационно-коммуникационные технологии в профессиональной деятельности»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«Математические методы решения профессиональных задач»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«Анатомия и физиология человека»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«Гигиенические основы физической культуры и спорта» 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«Основы биомеханики»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«Теория и история физической культуры и спорта»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«Основы коррекционной педагогики и коррекционной психологии»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«Теория и организация адаптивной физической культуры»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«Медицинские основы адаптивной физической культуры и спорта»</a:t>
            </a:r>
          </a:p>
          <a:p>
            <a:r>
              <a:rPr lang="ru-RU" dirty="0">
                <a:latin typeface="Raleway" panose="020B0503030101060003"/>
                <a:cs typeface="Times New Roman" panose="02020603050405020304" pitchFamily="18" charset="0"/>
              </a:rPr>
              <a:t>«Базовые и новые виды физкультурно-спортивной деятельности»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27EFCF-F559-4160-99C6-02DAE01DD5D2}"/>
              </a:ext>
            </a:extLst>
          </p:cNvPr>
          <p:cNvSpPr txBox="1"/>
          <p:nvPr/>
        </p:nvSpPr>
        <p:spPr>
          <a:xfrm>
            <a:off x="814551" y="4380467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40" name="Схема 39">
            <a:extLst>
              <a:ext uri="{FF2B5EF4-FFF2-40B4-BE49-F238E27FC236}">
                <a16:creationId xmlns="" xmlns:a16="http://schemas.microsoft.com/office/drawing/2014/main" id="{7D54F78C-0D3B-4B1A-B5B4-BC5C6621E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715158"/>
              </p:ext>
            </p:extLst>
          </p:nvPr>
        </p:nvGraphicFramePr>
        <p:xfrm>
          <a:off x="1504555" y="2046078"/>
          <a:ext cx="9540080" cy="4702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EAA8CD17-4B79-4F47-9D6C-D46775ADB9C5}"/>
              </a:ext>
            </a:extLst>
          </p:cNvPr>
          <p:cNvGrpSpPr/>
          <p:nvPr/>
        </p:nvGrpSpPr>
        <p:grpSpPr>
          <a:xfrm>
            <a:off x="383412" y="854579"/>
            <a:ext cx="6898708" cy="1803163"/>
            <a:chOff x="383412" y="854579"/>
            <a:chExt cx="6898708" cy="1803163"/>
          </a:xfrm>
        </p:grpSpPr>
        <p:grpSp>
          <p:nvGrpSpPr>
            <p:cNvPr id="41" name="Группа 40">
              <a:extLst>
                <a:ext uri="{FF2B5EF4-FFF2-40B4-BE49-F238E27FC236}">
                  <a16:creationId xmlns="" xmlns:a16="http://schemas.microsoft.com/office/drawing/2014/main" id="{1568AD18-B588-4083-824A-D33F601D9DA8}"/>
                </a:ext>
              </a:extLst>
            </p:cNvPr>
            <p:cNvGrpSpPr/>
            <p:nvPr/>
          </p:nvGrpSpPr>
          <p:grpSpPr>
            <a:xfrm>
              <a:off x="383412" y="854579"/>
              <a:ext cx="6898708" cy="1071610"/>
              <a:chOff x="967042" y="915458"/>
              <a:chExt cx="6898708" cy="1243984"/>
            </a:xfrm>
          </p:grpSpPr>
          <p:sp>
            <p:nvSpPr>
              <p:cNvPr id="9" name="Стрелка: вниз 8">
                <a:extLst>
                  <a:ext uri="{FF2B5EF4-FFF2-40B4-BE49-F238E27FC236}">
                    <a16:creationId xmlns="" xmlns:a16="http://schemas.microsoft.com/office/drawing/2014/main" id="{8AFEC559-14B8-4C62-93CE-396AB45CE9C6}"/>
                  </a:ext>
                </a:extLst>
              </p:cNvPr>
              <p:cNvSpPr/>
              <p:nvPr/>
            </p:nvSpPr>
            <p:spPr>
              <a:xfrm>
                <a:off x="1391006" y="915458"/>
                <a:ext cx="3084202" cy="941159"/>
              </a:xfrm>
              <a:prstGeom prst="downArrow">
                <a:avLst>
                  <a:gd name="adj1" fmla="val 73392"/>
                  <a:gd name="adj2" fmla="val 46435"/>
                </a:avLst>
              </a:prstGeom>
              <a:solidFill>
                <a:srgbClr val="2546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aleway" pitchFamily="2" charset="-52"/>
                  </a:rPr>
                  <a:t>ФГОС СПО</a:t>
                </a: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="" xmlns:a16="http://schemas.microsoft.com/office/drawing/2014/main" id="{D69735EB-8873-4F96-A9F7-0BD79537E4C2}"/>
                  </a:ext>
                </a:extLst>
              </p:cNvPr>
              <p:cNvSpPr/>
              <p:nvPr/>
            </p:nvSpPr>
            <p:spPr>
              <a:xfrm>
                <a:off x="967042" y="1849990"/>
                <a:ext cx="6898707" cy="3094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4695"/>
                    </a:solidFill>
                    <a:effectLst/>
                    <a:uLnTx/>
                    <a:uFillTx/>
                    <a:latin typeface="Raleway" pitchFamily="2" charset="-52"/>
                  </a:rPr>
                  <a:t>Основная профессиональная образовательная программа</a:t>
                </a:r>
              </a:p>
            </p:txBody>
          </p:sp>
          <p:sp>
            <p:nvSpPr>
              <p:cNvPr id="33" name="Прямоугольник: багетная рамка 32">
                <a:hlinkClick r:id="rId7"/>
                <a:extLst>
                  <a:ext uri="{FF2B5EF4-FFF2-40B4-BE49-F238E27FC236}">
                    <a16:creationId xmlns="" xmlns:a16="http://schemas.microsoft.com/office/drawing/2014/main" id="{37453CA6-9280-4EC8-A7BB-7B34119E258C}"/>
                  </a:ext>
                </a:extLst>
              </p:cNvPr>
              <p:cNvSpPr/>
              <p:nvPr/>
            </p:nvSpPr>
            <p:spPr>
              <a:xfrm>
                <a:off x="1325473" y="1414579"/>
                <a:ext cx="1780711" cy="331141"/>
              </a:xfrm>
              <a:prstGeom prst="beve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ysClr val="windowText" lastClr="000000"/>
                    </a:solidFill>
                    <a:latin typeface="Raleway" pitchFamily="2" charset="-52"/>
                  </a:rPr>
                  <a:t>Навигатор ФГОС СПО</a:t>
                </a:r>
              </a:p>
            </p:txBody>
          </p:sp>
          <p:pic>
            <p:nvPicPr>
              <p:cNvPr id="36" name="Рисунок 35" descr="Направленный вправо указательный палец, тыльная сторона руки со сплошной заливкой">
                <a:extLst>
                  <a:ext uri="{FF2B5EF4-FFF2-40B4-BE49-F238E27FC236}">
                    <a16:creationId xmlns="" xmlns:a16="http://schemas.microsoft.com/office/drawing/2014/main" id="{9458F42B-BE07-43E6-9C94-D1CDAFBC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7043" y="1307782"/>
                <a:ext cx="527540" cy="527540"/>
              </a:xfrm>
              <a:prstGeom prst="rect">
                <a:avLst/>
              </a:prstGeom>
            </p:spPr>
          </p:pic>
          <p:sp>
            <p:nvSpPr>
              <p:cNvPr id="38" name="Стрелка: вниз 37">
                <a:extLst>
                  <a:ext uri="{FF2B5EF4-FFF2-40B4-BE49-F238E27FC236}">
                    <a16:creationId xmlns="" xmlns:a16="http://schemas.microsoft.com/office/drawing/2014/main" id="{7B7997B5-F123-4137-8323-13E6A536A76F}"/>
                  </a:ext>
                </a:extLst>
              </p:cNvPr>
              <p:cNvSpPr/>
              <p:nvPr/>
            </p:nvSpPr>
            <p:spPr>
              <a:xfrm>
                <a:off x="4142595" y="915458"/>
                <a:ext cx="3084202" cy="941159"/>
              </a:xfrm>
              <a:prstGeom prst="downArrow">
                <a:avLst>
                  <a:gd name="adj1" fmla="val 73392"/>
                  <a:gd name="adj2" fmla="val 46435"/>
                </a:avLst>
              </a:prstGeom>
              <a:solidFill>
                <a:srgbClr val="2546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aleway" pitchFamily="2" charset="-52"/>
                  </a:rPr>
                  <a:t>ПОП СПО</a:t>
                </a:r>
              </a:p>
            </p:txBody>
          </p:sp>
          <p:sp>
            <p:nvSpPr>
              <p:cNvPr id="2" name="Прямоугольник: багетная рамка 1">
                <a:hlinkClick r:id="rId10"/>
                <a:extLst>
                  <a:ext uri="{FF2B5EF4-FFF2-40B4-BE49-F238E27FC236}">
                    <a16:creationId xmlns="" xmlns:a16="http://schemas.microsoft.com/office/drawing/2014/main" id="{B3BD6CAB-29BA-40AF-BCBE-E0C409D69140}"/>
                  </a:ext>
                </a:extLst>
              </p:cNvPr>
              <p:cNvSpPr/>
              <p:nvPr/>
            </p:nvSpPr>
            <p:spPr>
              <a:xfrm>
                <a:off x="6086809" y="1427277"/>
                <a:ext cx="1380242" cy="331141"/>
              </a:xfrm>
              <a:prstGeom prst="beve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ysClr val="windowText" lastClr="000000"/>
                    </a:solidFill>
                    <a:latin typeface="Raleway" pitchFamily="2" charset="-52"/>
                  </a:rPr>
                  <a:t>Реестр ПОП СПО</a:t>
                </a:r>
              </a:p>
            </p:txBody>
          </p:sp>
          <p:pic>
            <p:nvPicPr>
              <p:cNvPr id="37" name="Рисунок 36" descr="Направленный вправо указательный палец, тыльная сторона руки со сплошной заливкой">
                <a:extLst>
                  <a:ext uri="{FF2B5EF4-FFF2-40B4-BE49-F238E27FC236}">
                    <a16:creationId xmlns="" xmlns:a16="http://schemas.microsoft.com/office/drawing/2014/main" id="{9E72B65A-CCA8-48F1-A205-D6FBE8252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7338210" y="1329077"/>
                <a:ext cx="527540" cy="527540"/>
              </a:xfrm>
              <a:prstGeom prst="rect">
                <a:avLst/>
              </a:prstGeom>
            </p:spPr>
          </p:pic>
        </p:grpSp>
        <p:cxnSp>
          <p:nvCxnSpPr>
            <p:cNvPr id="43" name="Соединитель: уступ 42">
              <a:extLst>
                <a:ext uri="{FF2B5EF4-FFF2-40B4-BE49-F238E27FC236}">
                  <a16:creationId xmlns="" xmlns:a16="http://schemas.microsoft.com/office/drawing/2014/main" id="{1CFA7F04-F80E-49F3-B802-40B06E96C348}"/>
                </a:ext>
              </a:extLst>
            </p:cNvPr>
            <p:cNvCxnSpPr/>
            <p:nvPr/>
          </p:nvCxnSpPr>
          <p:spPr>
            <a:xfrm>
              <a:off x="910953" y="1926189"/>
              <a:ext cx="1772426" cy="731553"/>
            </a:xfrm>
            <a:prstGeom prst="bentConnector3">
              <a:avLst/>
            </a:prstGeom>
            <a:ln w="19050">
              <a:solidFill>
                <a:srgbClr val="25469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="" xmlns:a16="http://schemas.microsoft.com/office/drawing/2014/main" id="{77E595BF-02D7-4A46-B021-C4CE3227C245}"/>
                </a:ext>
              </a:extLst>
            </p:cNvPr>
            <p:cNvCxnSpPr>
              <a:cxnSpLocks/>
            </p:cNvCxnSpPr>
            <p:nvPr/>
          </p:nvCxnSpPr>
          <p:spPr>
            <a:xfrm>
              <a:off x="868223" y="1926189"/>
              <a:ext cx="5940000" cy="0"/>
            </a:xfrm>
            <a:prstGeom prst="line">
              <a:avLst/>
            </a:prstGeom>
            <a:ln w="19050">
              <a:solidFill>
                <a:srgbClr val="2546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2F802B95-A6EB-4547-885F-7748CEC1BCBF}"/>
              </a:ext>
            </a:extLst>
          </p:cNvPr>
          <p:cNvSpPr txBox="1">
            <a:spLocks/>
          </p:cNvSpPr>
          <p:nvPr/>
        </p:nvSpPr>
        <p:spPr>
          <a:xfrm>
            <a:off x="629539" y="136525"/>
            <a:ext cx="11157907" cy="6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03864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/>
              <a:t>АЛГОРИТМ ФОРМИРОВАНИЯ ОПОП-П</a:t>
            </a:r>
          </a:p>
        </p:txBody>
      </p:sp>
    </p:spTree>
    <p:extLst>
      <p:ext uri="{BB962C8B-B14F-4D97-AF65-F5344CB8AC3E}">
        <p14:creationId xmlns:p14="http://schemas.microsoft.com/office/powerpoint/2010/main" val="2293861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40" y="136525"/>
            <a:ext cx="10736550" cy="62901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 формирования учебного плана и календарного учебного графика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61929" y="6208431"/>
            <a:ext cx="2743200" cy="365125"/>
          </a:xfrm>
        </p:spPr>
        <p:txBody>
          <a:bodyPr/>
          <a:lstStyle/>
          <a:p>
            <a:fld id="{A00D3069-F9CB-4A3C-AC9B-AE27576A1861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99625"/>
            <a:ext cx="3216275" cy="56583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Поиск в папке со сплошной заливкой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47587">
            <a:off x="-58117" y="1781629"/>
            <a:ext cx="3508210" cy="35082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2800" y="1103004"/>
            <a:ext cx="8359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 lvl="0" indent="-285750">
              <a:buClr>
                <a:srgbClr val="254695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Raleway" panose="020B0503030101060003"/>
                <a:cs typeface="Arial" panose="020B0604020202020204" pitchFamily="34" charset="0"/>
              </a:rPr>
              <a:t>Определить в соответствии с видами деятельности </a:t>
            </a:r>
            <a:br>
              <a:rPr lang="ru-RU" dirty="0">
                <a:latin typeface="Raleway" panose="020B0503030101060003"/>
                <a:cs typeface="Arial" panose="020B0604020202020204" pitchFamily="34" charset="0"/>
              </a:rPr>
            </a:br>
            <a:r>
              <a:rPr lang="ru-RU" dirty="0">
                <a:latin typeface="Raleway" panose="020B0503030101060003"/>
                <a:cs typeface="Arial" panose="020B0604020202020204" pitchFamily="34" charset="0"/>
              </a:rPr>
              <a:t>и направленностью (при наличии) перечень ПМ, МДК, типы практик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1814779"/>
            <a:ext cx="7875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 indent="-285750">
              <a:buClr>
                <a:srgbClr val="254695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Raleway" panose="020B0503030101060003"/>
                <a:cs typeface="Arial" panose="020B0604020202020204" pitchFamily="34" charset="0"/>
              </a:rPr>
              <a:t>Учесть обязательные дисциплины общепрофессионального цикла  («Ядро» + ФГОС)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76012" y="2544441"/>
            <a:ext cx="8576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 indent="-285750">
              <a:buClr>
                <a:srgbClr val="254695"/>
              </a:buClr>
              <a:buFont typeface="Wingdings" panose="05000000000000000000" pitchFamily="2" charset="2"/>
              <a:buChar char="q"/>
            </a:pPr>
            <a:r>
              <a:rPr lang="ru-RU" altLang="ru-RU" dirty="0">
                <a:latin typeface="Raleway" panose="020B0503030101060003"/>
                <a:cs typeface="Arial" panose="020B0604020202020204" pitchFamily="34" charset="0"/>
              </a:rPr>
              <a:t>Включить обязательные дисциплины социально-гуманитарного цикла</a:t>
            </a:r>
            <a:endParaRPr lang="ru-RU" dirty="0">
              <a:latin typeface="Raleway" panose="020B0503030101060003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76012" y="3083078"/>
            <a:ext cx="8309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 indent="-285750">
              <a:buClr>
                <a:srgbClr val="254695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Raleway" panose="020B0503030101060003"/>
                <a:cs typeface="Arial" panose="020B0604020202020204" pitchFamily="34" charset="0"/>
              </a:rPr>
              <a:t>Выяснить запросы работодателя по включению дополнительных видов деятельности, в том числе по освоению должности служащего, по формированию профессиональных компетенций цифровой экономики, а также дополнительных общепрофессиональных дисциплин, в т.ч. по освоению базовых цифровых компетенций.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76012" y="4793551"/>
            <a:ext cx="7974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 indent="-285750">
              <a:buClr>
                <a:srgbClr val="254695"/>
              </a:buClr>
              <a:buFont typeface="Wingdings" panose="05000000000000000000" pitchFamily="2" charset="2"/>
              <a:buChar char="q"/>
            </a:pPr>
            <a:r>
              <a:rPr lang="ru-RU" altLang="ru-RU" dirty="0">
                <a:latin typeface="Raleway" panose="020B0503030101060003"/>
                <a:cs typeface="Arial" panose="020B0604020202020204" pitchFamily="34" charset="0"/>
              </a:rPr>
              <a:t>Определить объем часов, отводимый на изучение выбранных дисциплин циклов СГ, ОП, ПМ, формы промежуточной аттестации</a:t>
            </a:r>
            <a:endParaRPr lang="ru-RU" dirty="0">
              <a:latin typeface="Raleway" panose="020B0503030101060003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91116" y="5590155"/>
            <a:ext cx="7837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 indent="-285750">
              <a:buClr>
                <a:srgbClr val="254695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Raleway" panose="020B0503030101060003"/>
                <a:cs typeface="Arial" panose="020B0604020202020204" pitchFamily="34" charset="0"/>
              </a:rPr>
              <a:t>Заполнить УП, распределяя общее количество часов по видам учебных занятий, выделяя часы на практическую подготовку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76012" y="6325817"/>
            <a:ext cx="8359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 indent="-285750">
              <a:buClr>
                <a:srgbClr val="254695"/>
              </a:buClr>
              <a:buFont typeface="Wingdings" panose="05000000000000000000" pitchFamily="2" charset="2"/>
              <a:buChar char="q"/>
            </a:pPr>
            <a:r>
              <a:rPr lang="ru-RU" altLang="ru-RU" dirty="0">
                <a:latin typeface="Raleway" panose="020B0503030101060003"/>
                <a:cs typeface="Arial" panose="020B0604020202020204" pitchFamily="34" charset="0"/>
              </a:rPr>
              <a:t>Провести проверку, корректировку (при необходимости) часов УП</a:t>
            </a:r>
            <a:endParaRPr lang="ru-RU" dirty="0">
              <a:latin typeface="Raleway" panose="020B0503030101060003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9540" y="136526"/>
            <a:ext cx="8031600" cy="527004"/>
          </a:xfrm>
        </p:spPr>
        <p:txBody>
          <a:bodyPr>
            <a:normAutofit/>
          </a:bodyPr>
          <a:lstStyle/>
          <a:p>
            <a:r>
              <a:rPr lang="ru-RU" sz="2000" b="1" dirty="0"/>
              <a:t>Сопряжение учебного плана с «Ядром СППО»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07C07E-3BCA-45AF-8D05-BCAF07CE4EF4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588" y="783265"/>
            <a:ext cx="3905373" cy="707886"/>
          </a:xfrm>
          <a:prstGeom prst="rect">
            <a:avLst/>
          </a:prstGeom>
          <a:solidFill>
            <a:srgbClr val="25469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-52"/>
                <a:cs typeface="Arial" panose="020B0604020202020204" pitchFamily="34" charset="0"/>
              </a:rPr>
              <a:t>Социально-гуманитарный цикл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56" y="1491151"/>
            <a:ext cx="1171835" cy="117183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34692"/>
              </p:ext>
            </p:extLst>
          </p:nvPr>
        </p:nvGraphicFramePr>
        <p:xfrm>
          <a:off x="4940046" y="774140"/>
          <a:ext cx="6941251" cy="2334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6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10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02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94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73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65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СГ.00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Raleway" pitchFamily="2" charset="-52"/>
                        </a:rPr>
                        <a:t>Социально-гуманитарный цикл </a:t>
                      </a:r>
                      <a:endParaRPr lang="ru-RU" sz="16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432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Raleway" pitchFamily="2" charset="-52"/>
                        </a:rPr>
                        <a:t>248</a:t>
                      </a:r>
                      <a:endParaRPr lang="ru-RU" sz="16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184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248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5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СГ.01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История России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72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72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2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СГ.02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Иностранный язык в профессиональной деятельности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108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108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Raleway" pitchFamily="2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108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5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СГ.03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Raleway" pitchFamily="2" charset="-52"/>
                        </a:rPr>
                        <a:t>Безопасность жизнедеятельности</a:t>
                      </a:r>
                      <a:endParaRPr lang="ru-RU" sz="16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72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18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54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18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65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СГ.04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Физическая культура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144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Raleway" pitchFamily="2" charset="-52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Raleway" pitchFamily="2" charset="-52"/>
                        </a:rPr>
                        <a:t>142</a:t>
                      </a:r>
                      <a:endParaRPr lang="ru-RU" sz="16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5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СГ.05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Raleway" pitchFamily="2" charset="-52"/>
                        </a:rPr>
                        <a:t>Основы финансовой грамотности</a:t>
                      </a:r>
                      <a:endParaRPr lang="ru-RU" sz="16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83393"/>
              </p:ext>
            </p:extLst>
          </p:nvPr>
        </p:nvGraphicFramePr>
        <p:xfrm>
          <a:off x="629539" y="3555168"/>
          <a:ext cx="11251759" cy="2996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64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9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0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86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88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47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58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в форме </a:t>
                      </a:r>
                      <a:r>
                        <a:rPr lang="ru-RU" sz="900" dirty="0" err="1"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</a:t>
                      </a:r>
                      <a:r>
                        <a:rPr lang="ru-RU" sz="900" dirty="0"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подготовки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Лабораторные и практические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ОП.00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Общепрофессиональный цикл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540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316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224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280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0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Raleway" pitchFamily="2" charset="-52"/>
                        </a:rPr>
                        <a:t>36</a:t>
                      </a:r>
                      <a:endParaRPr lang="ru-RU" sz="16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ОП.01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Основы педагогики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72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Raleway" pitchFamily="2" charset="-52"/>
                        </a:rPr>
                        <a:t>ОП.02</a:t>
                      </a:r>
                      <a:endParaRPr lang="ru-RU" sz="16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Основы психологии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72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42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30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42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ОП.03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Основы обучения лиц с особыми образовательными потребностями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18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18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18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ОП.04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Raleway" pitchFamily="2" charset="-52"/>
                        </a:rPr>
                        <a:t>Русский язык и культура профессиональной коммуникации педагога</a:t>
                      </a:r>
                      <a:endParaRPr lang="ru-RU" sz="16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22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14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22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ОП.05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Возрастная анатомия, физиология и гигиена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72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ОП.06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Проектная и исследовательская деятельность в профессиональной сфере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72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58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14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22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ОП.07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Информатика и информационно-коммуникационные технологии в профессиональной деятельности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36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22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14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22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Raleway" pitchFamily="2" charset="-52"/>
                        </a:rPr>
                        <a:t> </a:t>
                      </a:r>
                      <a:endParaRPr lang="ru-RU" sz="1600" dirty="0"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9539" y="2755134"/>
            <a:ext cx="3920421" cy="707886"/>
          </a:xfrm>
          <a:prstGeom prst="rect">
            <a:avLst/>
          </a:prstGeom>
          <a:solidFill>
            <a:srgbClr val="25469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solidFill>
                  <a:prstClr val="white"/>
                </a:solidFill>
                <a:latin typeface="Raleway" pitchFamily="2" charset="-52"/>
                <a:cs typeface="Arial" panose="020B0604020202020204" pitchFamily="34" charset="0"/>
              </a:rPr>
              <a:t>Общепрофессиональный цикл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-5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9A5DE5-2365-4BD7-8469-CB128CAF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ПОДГОТОВКА ПРОФЕССИОНАЛЬНЫХ КАДРОВ </a:t>
            </a:r>
            <a:br>
              <a:rPr lang="ru-RU" dirty="0"/>
            </a:br>
            <a:r>
              <a:rPr lang="ru-RU" dirty="0"/>
              <a:t>В УСЛОВИЯХ ВНЕДРЕНИЯ НОВОЙ МОДЕЛИ СПО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FCC2E4A-3D98-44B2-9FA0-664A3B21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43778"/>
            <a:ext cx="2743200" cy="365125"/>
          </a:xfrm>
        </p:spPr>
        <p:txBody>
          <a:bodyPr/>
          <a:lstStyle/>
          <a:p>
            <a:fld id="{A00D3069-F9CB-4A3C-AC9B-AE27576A1861}" type="slidenum">
              <a:rPr lang="ru-RU" smtClean="0"/>
              <a:t>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7C66F9-F489-48B8-850C-FA16689E70BD}"/>
              </a:ext>
            </a:extLst>
          </p:cNvPr>
          <p:cNvSpPr txBox="1"/>
          <p:nvPr/>
        </p:nvSpPr>
        <p:spPr>
          <a:xfrm>
            <a:off x="208279" y="2048864"/>
            <a:ext cx="2532063" cy="2246769"/>
          </a:xfrm>
          <a:prstGeom prst="rect">
            <a:avLst/>
          </a:prstGeom>
          <a:noFill/>
          <a:ln>
            <a:solidFill>
              <a:srgbClr val="213A75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213A75"/>
              </a:buClr>
              <a:buFont typeface="Times New Roman" panose="02020603050405020304" pitchFamily="18" charset="0"/>
              <a:buChar char="►"/>
            </a:pPr>
            <a:r>
              <a:rPr lang="ru-RU" sz="1400" dirty="0">
                <a:latin typeface="Raleway" pitchFamily="2" charset="-52"/>
                <a:cs typeface="Times New Roman" panose="02020603050405020304" pitchFamily="18" charset="0"/>
              </a:rPr>
              <a:t>новый образовательный ландшафт</a:t>
            </a:r>
          </a:p>
          <a:p>
            <a:pPr marL="285750" indent="-285750">
              <a:buClr>
                <a:srgbClr val="213A75"/>
              </a:buClr>
              <a:buFont typeface="Times New Roman" panose="02020603050405020304" pitchFamily="18" charset="0"/>
              <a:buChar char="►"/>
            </a:pPr>
            <a:endParaRPr lang="ru-RU" sz="1400" dirty="0">
              <a:latin typeface="Raleway" pitchFamily="2" charset="-52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213A75"/>
              </a:buClr>
              <a:buFont typeface="Times New Roman" panose="02020603050405020304" pitchFamily="18" charset="0"/>
              <a:buChar char="►"/>
            </a:pPr>
            <a:r>
              <a:rPr lang="ru-RU" sz="1400" dirty="0">
                <a:latin typeface="Raleway" pitchFamily="2" charset="-52"/>
                <a:cs typeface="Times New Roman" panose="02020603050405020304" pitchFamily="18" charset="0"/>
              </a:rPr>
              <a:t>цифровая  трансформация </a:t>
            </a:r>
          </a:p>
          <a:p>
            <a:pPr marL="285750" indent="-285750">
              <a:buClr>
                <a:srgbClr val="213A75"/>
              </a:buClr>
              <a:buFont typeface="Times New Roman" panose="02020603050405020304" pitchFamily="18" charset="0"/>
              <a:buChar char="►"/>
            </a:pPr>
            <a:endParaRPr lang="ru-RU" sz="1400" dirty="0">
              <a:latin typeface="Raleway" pitchFamily="2" charset="-52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213A75"/>
              </a:buClr>
              <a:buFont typeface="Times New Roman" panose="02020603050405020304" pitchFamily="18" charset="0"/>
              <a:buChar char="►"/>
            </a:pPr>
            <a:r>
              <a:rPr lang="ru-RU" sz="1400" dirty="0">
                <a:latin typeface="Raleway" pitchFamily="2" charset="-52"/>
                <a:cs typeface="Times New Roman" panose="02020603050405020304" pitchFamily="18" charset="0"/>
              </a:rPr>
              <a:t>развитие образовательных </a:t>
            </a:r>
            <a:br>
              <a:rPr lang="ru-RU" sz="1400" dirty="0">
                <a:latin typeface="Raleway" pitchFamily="2" charset="-52"/>
                <a:cs typeface="Times New Roman" panose="02020603050405020304" pitchFamily="18" charset="0"/>
              </a:rPr>
            </a:br>
            <a:r>
              <a:rPr lang="ru-RU" sz="1400" dirty="0">
                <a:latin typeface="Raleway" pitchFamily="2" charset="-52"/>
                <a:cs typeface="Times New Roman" panose="02020603050405020304" pitchFamily="18" charset="0"/>
              </a:rPr>
              <a:t>и цифровых технологий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101F441-99ED-46FB-A256-32E6AC8C7D25}"/>
              </a:ext>
            </a:extLst>
          </p:cNvPr>
          <p:cNvSpPr/>
          <p:nvPr/>
        </p:nvSpPr>
        <p:spPr>
          <a:xfrm>
            <a:off x="241935" y="987107"/>
            <a:ext cx="7768150" cy="675931"/>
          </a:xfrm>
          <a:prstGeom prst="rect">
            <a:avLst/>
          </a:prstGeom>
          <a:solidFill>
            <a:srgbClr val="425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Raleway" pitchFamily="2" charset="-52"/>
                <a:cs typeface="Times New Roman" panose="02020603050405020304" pitchFamily="18" charset="0"/>
              </a:rPr>
              <a:t>Внедрение новой (более эффективной) модели СПО, синхронизированной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Raleway" pitchFamily="2" charset="-52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Raleway" pitchFamily="2" charset="-52"/>
                <a:cs typeface="Times New Roman" panose="02020603050405020304" pitchFamily="18" charset="0"/>
              </a:rPr>
              <a:t>с прогнозными запросами отраслей экономики и региональных рынков труда</a:t>
            </a:r>
          </a:p>
        </p:txBody>
      </p:sp>
      <p:pic>
        <p:nvPicPr>
          <p:cNvPr id="6" name="Рисунок 5" descr="Расширение бизнеса со сплошной заливкой">
            <a:extLst>
              <a:ext uri="{FF2B5EF4-FFF2-40B4-BE49-F238E27FC236}">
                <a16:creationId xmlns="" xmlns:a16="http://schemas.microsoft.com/office/drawing/2014/main" id="{AEC23603-050C-4F28-B062-7A5526A26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030" y="1085145"/>
            <a:ext cx="516128" cy="473723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7EF6ED46-4B1D-4F36-9029-36CF9804AA01}"/>
              </a:ext>
            </a:extLst>
          </p:cNvPr>
          <p:cNvSpPr/>
          <p:nvPr/>
        </p:nvSpPr>
        <p:spPr>
          <a:xfrm>
            <a:off x="7990239" y="956029"/>
            <a:ext cx="594960" cy="731956"/>
          </a:xfrm>
          <a:prstGeom prst="rightArrow">
            <a:avLst>
              <a:gd name="adj1" fmla="val 63161"/>
              <a:gd name="adj2" fmla="val 37977"/>
            </a:avLst>
          </a:prstGeom>
          <a:solidFill>
            <a:schemeClr val="bg1"/>
          </a:solidFill>
          <a:ln w="57150">
            <a:solidFill>
              <a:srgbClr val="425F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aleway" pitchFamily="2" charset="-52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55819ABE-A6FF-4B27-91F2-B22AD1FAFD14}"/>
              </a:ext>
            </a:extLst>
          </p:cNvPr>
          <p:cNvGrpSpPr/>
          <p:nvPr/>
        </p:nvGrpSpPr>
        <p:grpSpPr>
          <a:xfrm>
            <a:off x="2817689" y="2022738"/>
            <a:ext cx="5605252" cy="1037560"/>
            <a:chOff x="521365" y="2076567"/>
            <a:chExt cx="3717274" cy="1093779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0577AFDF-7A95-4F96-8275-144E622A13AE}"/>
                </a:ext>
              </a:extLst>
            </p:cNvPr>
            <p:cNvSpPr/>
            <p:nvPr/>
          </p:nvSpPr>
          <p:spPr>
            <a:xfrm>
              <a:off x="521365" y="2076567"/>
              <a:ext cx="3717274" cy="596640"/>
            </a:xfrm>
            <a:prstGeom prst="rect">
              <a:avLst/>
            </a:prstGeom>
            <a:solidFill>
              <a:srgbClr val="819FCF"/>
            </a:solidFill>
            <a:ln>
              <a:solidFill>
                <a:srgbClr val="819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929">
                <a:defRPr/>
              </a:pPr>
              <a:r>
                <a:rPr lang="ru-RU" b="1" dirty="0">
                  <a:solidFill>
                    <a:prstClr val="white"/>
                  </a:solidFill>
                  <a:latin typeface="Raleway" pitchFamily="2" charset="-52"/>
                  <a:cs typeface="Times New Roman" panose="02020603050405020304" pitchFamily="18" charset="0"/>
                </a:rPr>
                <a:t>По макету ФГОС СПО 2021 года </a:t>
              </a:r>
              <a:br>
                <a:rPr lang="ru-RU" b="1" dirty="0">
                  <a:solidFill>
                    <a:prstClr val="white"/>
                  </a:solidFill>
                  <a:latin typeface="Raleway" pitchFamily="2" charset="-52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prstClr val="white"/>
                  </a:solidFill>
                  <a:latin typeface="Raleway" pitchFamily="2" charset="-52"/>
                  <a:cs typeface="Times New Roman" panose="02020603050405020304" pitchFamily="18" charset="0"/>
                </a:rPr>
                <a:t>утверждено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7AED429-6E57-49FF-BE09-10C2C7E775CF}"/>
                </a:ext>
              </a:extLst>
            </p:cNvPr>
            <p:cNvSpPr txBox="1"/>
            <p:nvPr/>
          </p:nvSpPr>
          <p:spPr>
            <a:xfrm>
              <a:off x="521365" y="2683666"/>
              <a:ext cx="3717274" cy="486680"/>
            </a:xfrm>
            <a:prstGeom prst="rect">
              <a:avLst/>
            </a:prstGeom>
            <a:noFill/>
            <a:ln>
              <a:solidFill>
                <a:srgbClr val="819FCF"/>
              </a:solidFill>
            </a:ln>
          </p:spPr>
          <p:txBody>
            <a:bodyPr wrap="square">
              <a:spAutoFit/>
            </a:bodyPr>
            <a:lstStyle/>
            <a:p>
              <a:pPr algn="ctr" defTabSz="801929">
                <a:defRPr/>
              </a:pPr>
              <a:r>
                <a:rPr lang="ru-RU" sz="2400" b="1" dirty="0" smtClean="0">
                  <a:latin typeface="Times New Roman" panose="02020603050405020304" pitchFamily="18" charset="0"/>
                  <a:ea typeface="Verdana" pitchFamily="34" charset="0"/>
                  <a:cs typeface="Times New Roman" panose="02020603050405020304" pitchFamily="18" charset="0"/>
                </a:rPr>
                <a:t>164 </a:t>
              </a:r>
              <a:r>
                <a:rPr lang="ru-RU" sz="1600" b="1" dirty="0">
                  <a:latin typeface="Times New Roman" panose="02020603050405020304" pitchFamily="18" charset="0"/>
                  <a:ea typeface="Verdana" pitchFamily="34" charset="0"/>
                  <a:cs typeface="Times New Roman" panose="02020603050405020304" pitchFamily="18" charset="0"/>
                </a:rPr>
                <a:t>ФГОС </a:t>
              </a:r>
              <a:r>
                <a:rPr lang="ru-RU" sz="1600" b="1" dirty="0" smtClean="0">
                  <a:latin typeface="Times New Roman" panose="02020603050405020304" pitchFamily="18" charset="0"/>
                  <a:ea typeface="Verdana" pitchFamily="34" charset="0"/>
                  <a:cs typeface="Times New Roman" panose="02020603050405020304" pitchFamily="18" charset="0"/>
                </a:rPr>
                <a:t>СПО (на 05.12.2023)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29785DC-4D9D-4C24-9411-F296C8FE0A56}"/>
              </a:ext>
            </a:extLst>
          </p:cNvPr>
          <p:cNvSpPr txBox="1"/>
          <p:nvPr/>
        </p:nvSpPr>
        <p:spPr>
          <a:xfrm>
            <a:off x="3706949" y="3698610"/>
            <a:ext cx="1892045" cy="51340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defTabSz="801929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10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новых; </a:t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89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актуализированных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34FC505E-76C7-428D-8E2E-7A08856EF78F}"/>
              </a:ext>
            </a:extLst>
          </p:cNvPr>
          <p:cNvGrpSpPr/>
          <p:nvPr/>
        </p:nvGrpSpPr>
        <p:grpSpPr>
          <a:xfrm>
            <a:off x="2894273" y="3232786"/>
            <a:ext cx="2747369" cy="979229"/>
            <a:chOff x="4264775" y="2554018"/>
            <a:chExt cx="2747369" cy="979229"/>
          </a:xfrm>
        </p:grpSpPr>
        <p:grpSp>
          <p:nvGrpSpPr>
            <p:cNvPr id="13" name="Группа 12">
              <a:extLst>
                <a:ext uri="{FF2B5EF4-FFF2-40B4-BE49-F238E27FC236}">
                  <a16:creationId xmlns="" xmlns:a16="http://schemas.microsoft.com/office/drawing/2014/main" id="{FB472461-A9CC-49AD-859E-1FDB8ABE48F6}"/>
                </a:ext>
              </a:extLst>
            </p:cNvPr>
            <p:cNvGrpSpPr/>
            <p:nvPr/>
          </p:nvGrpSpPr>
          <p:grpSpPr>
            <a:xfrm>
              <a:off x="4264775" y="2554018"/>
              <a:ext cx="2747369" cy="707886"/>
              <a:chOff x="-2046762" y="20995"/>
              <a:chExt cx="2795916" cy="807212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58E87A3A-7DD8-4F1F-ABFB-A01A4E0500C6}"/>
                  </a:ext>
                </a:extLst>
              </p:cNvPr>
              <p:cNvSpPr txBox="1"/>
              <p:nvPr/>
            </p:nvSpPr>
            <p:spPr>
              <a:xfrm>
                <a:off x="-2046762" y="20995"/>
                <a:ext cx="749102" cy="807212"/>
              </a:xfrm>
              <a:prstGeom prst="rect">
                <a:avLst/>
              </a:prstGeom>
              <a:noFill/>
            </p:spPr>
            <p:txBody>
              <a:bodyPr wrap="square" rIns="36000" rtlCol="0">
                <a:spAutoFit/>
              </a:bodyPr>
              <a:lstStyle/>
              <a:p>
                <a:pPr algn="r" defTabSz="801929">
                  <a:defRPr/>
                </a:pPr>
                <a:r>
                  <a:rPr lang="ru-RU" sz="2000" b="1" dirty="0">
                    <a:solidFill>
                      <a:srgbClr val="425FA0"/>
                    </a:solidFill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2022 год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783E8A0D-69C5-41A0-82E8-8326E1DA7E3B}"/>
                  </a:ext>
                </a:extLst>
              </p:cNvPr>
              <p:cNvSpPr txBox="1"/>
              <p:nvPr/>
            </p:nvSpPr>
            <p:spPr>
              <a:xfrm>
                <a:off x="-1298438" y="40698"/>
                <a:ext cx="2047592" cy="456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801929">
                  <a:defRPr/>
                </a:pPr>
                <a:r>
                  <a:rPr lang="ru-RU" sz="2000" b="1" dirty="0">
                    <a:solidFill>
                      <a:srgbClr val="425FA0"/>
                    </a:solidFill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99 </a:t>
                </a:r>
                <a:r>
                  <a:rPr lang="ru-RU" sz="2000" b="1" dirty="0">
                    <a:solidFill>
                      <a:srgbClr val="425FA0"/>
                    </a:solidFill>
                    <a:latin typeface="Raleway" pitchFamily="2" charset="-52"/>
                    <a:ea typeface="Verdana" pitchFamily="34" charset="0"/>
                    <a:cs typeface="Times New Roman" panose="02020603050405020304" pitchFamily="18" charset="0"/>
                  </a:rPr>
                  <a:t>ФГОС СПО</a:t>
                </a:r>
                <a:endParaRPr lang="ru-RU" sz="2000" b="1" dirty="0">
                  <a:solidFill>
                    <a:srgbClr val="425FA0"/>
                  </a:solidFill>
                  <a:latin typeface="Raleway" pitchFamily="2" charset="-5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" name="Прямая соединительная линия 13">
              <a:extLst>
                <a:ext uri="{FF2B5EF4-FFF2-40B4-BE49-F238E27FC236}">
                  <a16:creationId xmlns="" xmlns:a16="http://schemas.microsoft.com/office/drawing/2014/main" id="{3707AFB4-F834-401C-B86C-A72CE8B39ED1}"/>
                </a:ext>
              </a:extLst>
            </p:cNvPr>
            <p:cNvCxnSpPr>
              <a:cxnSpLocks/>
            </p:cNvCxnSpPr>
            <p:nvPr/>
          </p:nvCxnSpPr>
          <p:spPr>
            <a:xfrm>
              <a:off x="5016148" y="2571297"/>
              <a:ext cx="0" cy="961950"/>
            </a:xfrm>
            <a:prstGeom prst="line">
              <a:avLst/>
            </a:prstGeom>
            <a:ln w="19050">
              <a:solidFill>
                <a:srgbClr val="425F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F83A025-AD54-4B0E-BC40-7E7A094B39D2}"/>
              </a:ext>
            </a:extLst>
          </p:cNvPr>
          <p:cNvSpPr txBox="1"/>
          <p:nvPr/>
        </p:nvSpPr>
        <p:spPr>
          <a:xfrm>
            <a:off x="6530898" y="3715889"/>
            <a:ext cx="1892045" cy="51340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defTabSz="801929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новых; </a:t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58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актуализированных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3C21E052-A879-42F1-B29C-A4A81C5EC507}"/>
              </a:ext>
            </a:extLst>
          </p:cNvPr>
          <p:cNvGrpSpPr/>
          <p:nvPr/>
        </p:nvGrpSpPr>
        <p:grpSpPr>
          <a:xfrm>
            <a:off x="5641642" y="3250065"/>
            <a:ext cx="2756419" cy="1023399"/>
            <a:chOff x="4188195" y="2554018"/>
            <a:chExt cx="2756419" cy="1023399"/>
          </a:xfrm>
        </p:grpSpPr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27B4CAE0-146F-476D-BC60-18C0C58B1688}"/>
                </a:ext>
              </a:extLst>
            </p:cNvPr>
            <p:cNvGrpSpPr/>
            <p:nvPr/>
          </p:nvGrpSpPr>
          <p:grpSpPr>
            <a:xfrm>
              <a:off x="4188195" y="2554018"/>
              <a:ext cx="2756419" cy="707886"/>
              <a:chOff x="-2124695" y="20995"/>
              <a:chExt cx="2805126" cy="807212"/>
            </a:xfrm>
          </p:grpSpPr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ABDCF83F-30B6-4EE4-A60C-FE3372ECE97D}"/>
                  </a:ext>
                </a:extLst>
              </p:cNvPr>
              <p:cNvSpPr txBox="1"/>
              <p:nvPr/>
            </p:nvSpPr>
            <p:spPr>
              <a:xfrm>
                <a:off x="-2124695" y="20995"/>
                <a:ext cx="827035" cy="807212"/>
              </a:xfrm>
              <a:prstGeom prst="rect">
                <a:avLst/>
              </a:prstGeom>
              <a:noFill/>
            </p:spPr>
            <p:txBody>
              <a:bodyPr wrap="square" rIns="36000" rtlCol="0">
                <a:spAutoFit/>
              </a:bodyPr>
              <a:lstStyle/>
              <a:p>
                <a:pPr algn="r" defTabSz="801929">
                  <a:defRPr/>
                </a:pPr>
                <a:r>
                  <a:rPr lang="ru-RU" sz="2000" b="1" dirty="0">
                    <a:solidFill>
                      <a:srgbClr val="213A75"/>
                    </a:solidFill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2023 год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7BCFB508-DB40-44BC-BCD7-68E319124CD9}"/>
                  </a:ext>
                </a:extLst>
              </p:cNvPr>
              <p:cNvSpPr txBox="1"/>
              <p:nvPr/>
            </p:nvSpPr>
            <p:spPr>
              <a:xfrm>
                <a:off x="-1298437" y="40698"/>
                <a:ext cx="1978868" cy="456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801929">
                  <a:defRPr/>
                </a:pPr>
                <a:r>
                  <a:rPr lang="ru-RU" sz="2000" b="1" dirty="0" smtClean="0">
                    <a:solidFill>
                      <a:srgbClr val="213A75"/>
                    </a:solidFill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65 </a:t>
                </a:r>
                <a:r>
                  <a:rPr lang="ru-RU" sz="2000" b="1" dirty="0">
                    <a:solidFill>
                      <a:srgbClr val="213A75"/>
                    </a:solidFill>
                    <a:latin typeface="Raleway" pitchFamily="2" charset="-52"/>
                    <a:ea typeface="Verdana" pitchFamily="34" charset="0"/>
                    <a:cs typeface="Times New Roman" panose="02020603050405020304" pitchFamily="18" charset="0"/>
                  </a:rPr>
                  <a:t>ФГОС СПО</a:t>
                </a:r>
                <a:endParaRPr lang="ru-RU" sz="2000" b="1" dirty="0">
                  <a:solidFill>
                    <a:srgbClr val="213A75"/>
                  </a:solidFill>
                  <a:latin typeface="Raleway" pitchFamily="2" charset="-5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BC1A2130-CAF2-4362-8976-664D8891FF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0105" y="2571297"/>
              <a:ext cx="16043" cy="1006120"/>
            </a:xfrm>
            <a:prstGeom prst="line">
              <a:avLst/>
            </a:prstGeom>
            <a:ln w="19050">
              <a:solidFill>
                <a:srgbClr val="213A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7970606E-BA4E-41E5-B736-00FAE34B6286}"/>
              </a:ext>
            </a:extLst>
          </p:cNvPr>
          <p:cNvGrpSpPr/>
          <p:nvPr/>
        </p:nvGrpSpPr>
        <p:grpSpPr>
          <a:xfrm>
            <a:off x="9140633" y="3770404"/>
            <a:ext cx="2784391" cy="606955"/>
            <a:chOff x="6135969" y="6078984"/>
            <a:chExt cx="3175073" cy="692117"/>
          </a:xfrm>
        </p:grpSpPr>
        <p:grpSp>
          <p:nvGrpSpPr>
            <p:cNvPr id="25" name="Группа 24">
              <a:extLst>
                <a:ext uri="{FF2B5EF4-FFF2-40B4-BE49-F238E27FC236}">
                  <a16:creationId xmlns="" xmlns:a16="http://schemas.microsoft.com/office/drawing/2014/main" id="{0DEE9C4E-8D44-4448-BCA1-148848CDDDCE}"/>
                </a:ext>
              </a:extLst>
            </p:cNvPr>
            <p:cNvGrpSpPr/>
            <p:nvPr/>
          </p:nvGrpSpPr>
          <p:grpSpPr>
            <a:xfrm>
              <a:off x="6135969" y="6078984"/>
              <a:ext cx="2416965" cy="596632"/>
              <a:chOff x="10459296" y="5364641"/>
              <a:chExt cx="2416965" cy="596632"/>
            </a:xfrm>
          </p:grpSpPr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88E8B456-F981-418F-ADB8-683E9E495B65}"/>
                  </a:ext>
                </a:extLst>
              </p:cNvPr>
              <p:cNvSpPr txBox="1"/>
              <p:nvPr/>
            </p:nvSpPr>
            <p:spPr>
              <a:xfrm>
                <a:off x="11261224" y="5499212"/>
                <a:ext cx="1615037" cy="38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1929">
                  <a:defRPr/>
                </a:pPr>
                <a:r>
                  <a:rPr lang="ru-RU" sz="1600" b="1" dirty="0">
                    <a:latin typeface="Raleway" pitchFamily="2" charset="-52"/>
                    <a:ea typeface="Verdana" pitchFamily="34" charset="0"/>
                    <a:cs typeface="Times New Roman" panose="02020603050405020304" pitchFamily="18" charset="0"/>
                  </a:rPr>
                  <a:t>ПОП СПО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EA7890DE-2FD5-4F60-863B-E734599E5D60}"/>
                  </a:ext>
                </a:extLst>
              </p:cNvPr>
              <p:cNvSpPr txBox="1"/>
              <p:nvPr/>
            </p:nvSpPr>
            <p:spPr>
              <a:xfrm>
                <a:off x="10459296" y="5364641"/>
                <a:ext cx="877238" cy="596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801929">
                  <a:defRPr/>
                </a:pPr>
                <a:r>
                  <a:rPr lang="ru-RU" sz="2800" b="1" dirty="0" smtClean="0">
                    <a:solidFill>
                      <a:srgbClr val="213A75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173</a:t>
                </a:r>
                <a:endParaRPr lang="ru-RU" sz="2800" b="1" dirty="0">
                  <a:solidFill>
                    <a:srgbClr val="213A75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74375E2-4B4D-4028-8A37-8CE3AD784914}"/>
                </a:ext>
              </a:extLst>
            </p:cNvPr>
            <p:cNvSpPr txBox="1"/>
            <p:nvPr/>
          </p:nvSpPr>
          <p:spPr>
            <a:xfrm>
              <a:off x="6968499" y="6472784"/>
              <a:ext cx="2342543" cy="298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1929">
                <a:defRPr/>
              </a:pPr>
              <a:r>
                <a:rPr lang="ru-RU" sz="1100" dirty="0">
                  <a:solidFill>
                    <a:srgbClr val="E7E6E6">
                      <a:lumMod val="50000"/>
                    </a:srgbClr>
                  </a:solidFill>
                  <a:latin typeface="Raleway" pitchFamily="2" charset="-52"/>
                  <a:cs typeface="Times New Roman" panose="02020603050405020304" pitchFamily="18" charset="0"/>
                </a:rPr>
                <a:t>к действующим ФГОС СПО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7E0CD72B-DDAD-4D1C-913C-47C5362CD112}"/>
              </a:ext>
            </a:extLst>
          </p:cNvPr>
          <p:cNvGrpSpPr/>
          <p:nvPr/>
        </p:nvGrpSpPr>
        <p:grpSpPr>
          <a:xfrm>
            <a:off x="9140633" y="4425155"/>
            <a:ext cx="2613172" cy="658340"/>
            <a:chOff x="6168343" y="6010403"/>
            <a:chExt cx="2979831" cy="750710"/>
          </a:xfrm>
        </p:grpSpPr>
        <p:grpSp>
          <p:nvGrpSpPr>
            <p:cNvPr id="30" name="Группа 29">
              <a:extLst>
                <a:ext uri="{FF2B5EF4-FFF2-40B4-BE49-F238E27FC236}">
                  <a16:creationId xmlns="" xmlns:a16="http://schemas.microsoft.com/office/drawing/2014/main" id="{FF2346A2-4B11-4697-9DB8-C0818CED7C24}"/>
                </a:ext>
              </a:extLst>
            </p:cNvPr>
            <p:cNvGrpSpPr/>
            <p:nvPr/>
          </p:nvGrpSpPr>
          <p:grpSpPr>
            <a:xfrm>
              <a:off x="6168343" y="6010403"/>
              <a:ext cx="2951461" cy="596629"/>
              <a:chOff x="10491670" y="5296060"/>
              <a:chExt cx="2951461" cy="596629"/>
            </a:xfrm>
          </p:grpSpPr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BA80F6C5-6F25-4810-8125-76F86BEACEC3}"/>
                  </a:ext>
                </a:extLst>
              </p:cNvPr>
              <p:cNvSpPr txBox="1"/>
              <p:nvPr/>
            </p:nvSpPr>
            <p:spPr>
              <a:xfrm>
                <a:off x="11293599" y="5429978"/>
                <a:ext cx="2149532" cy="38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1929">
                  <a:defRPr/>
                </a:pPr>
                <a:r>
                  <a:rPr lang="ru-RU" sz="1600" b="1" dirty="0">
                    <a:latin typeface="Raleway" pitchFamily="2" charset="-52"/>
                    <a:ea typeface="Verdana" pitchFamily="34" charset="0"/>
                    <a:cs typeface="Times New Roman" panose="02020603050405020304" pitchFamily="18" charset="0"/>
                  </a:rPr>
                  <a:t>ПОП-П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6DA8CF9-58FA-41FA-B0D2-18EB9BEB96F9}"/>
                  </a:ext>
                </a:extLst>
              </p:cNvPr>
              <p:cNvSpPr txBox="1"/>
              <p:nvPr/>
            </p:nvSpPr>
            <p:spPr>
              <a:xfrm>
                <a:off x="10491670" y="5296060"/>
                <a:ext cx="877238" cy="596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801929">
                  <a:defRPr/>
                </a:pPr>
                <a:r>
                  <a:rPr lang="ru-RU" sz="2800" b="1" dirty="0">
                    <a:solidFill>
                      <a:srgbClr val="1F377B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543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475243BA-52D6-4105-835E-66C06F07109C}"/>
                </a:ext>
              </a:extLst>
            </p:cNvPr>
            <p:cNvSpPr txBox="1"/>
            <p:nvPr/>
          </p:nvSpPr>
          <p:spPr>
            <a:xfrm>
              <a:off x="6966265" y="6462797"/>
              <a:ext cx="2181909" cy="2983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1929">
                <a:defRPr/>
              </a:pPr>
              <a:r>
                <a:rPr lang="ru-RU" sz="1100" dirty="0">
                  <a:solidFill>
                    <a:srgbClr val="E7E6E6">
                      <a:lumMod val="50000"/>
                    </a:srgbClr>
                  </a:solidFill>
                  <a:latin typeface="Raleway" pitchFamily="2" charset="-52"/>
                  <a:cs typeface="Times New Roman" panose="02020603050405020304" pitchFamily="18" charset="0"/>
                </a:rPr>
                <a:t>ФП «Профессионалитет»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3616321-DA11-4A04-AB5A-3A38E51438B4}"/>
              </a:ext>
            </a:extLst>
          </p:cNvPr>
          <p:cNvSpPr txBox="1"/>
          <p:nvPr/>
        </p:nvSpPr>
        <p:spPr>
          <a:xfrm>
            <a:off x="8919653" y="1100850"/>
            <a:ext cx="271594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200" b="1" spc="30" dirty="0">
                <a:solidFill>
                  <a:srgbClr val="213A75"/>
                </a:solidFill>
                <a:effectLst/>
                <a:latin typeface="Raleway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КОМПЛЕКСНОЕ ОБНОВЛЕНИЕ</a:t>
            </a:r>
            <a:br>
              <a:rPr lang="ru-RU" sz="1200" b="1" spc="30" dirty="0">
                <a:solidFill>
                  <a:srgbClr val="213A75"/>
                </a:solidFill>
                <a:effectLst/>
                <a:latin typeface="Raleway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spc="30" dirty="0">
                <a:solidFill>
                  <a:srgbClr val="213A75"/>
                </a:solidFill>
                <a:effectLst/>
                <a:latin typeface="Raleway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ФГОС И ПОП СПО</a:t>
            </a:r>
            <a:endParaRPr lang="ru-RU" sz="100" b="1" spc="30" dirty="0">
              <a:solidFill>
                <a:srgbClr val="213A75"/>
              </a:solidFill>
              <a:latin typeface="Raleway" pitchFamily="2" charset="-52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6250F81-1FAD-44F6-BF31-707F2CB4ABF4}"/>
              </a:ext>
            </a:extLst>
          </p:cNvPr>
          <p:cNvSpPr txBox="1"/>
          <p:nvPr/>
        </p:nvSpPr>
        <p:spPr>
          <a:xfrm>
            <a:off x="8862682" y="1551917"/>
            <a:ext cx="3062342" cy="192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425FA0"/>
              </a:buClr>
              <a:buFont typeface="Montserrat" panose="00000500000000000000" pitchFamily="2" charset="-52"/>
              <a:buChar char="▶"/>
            </a:pPr>
            <a:r>
              <a:rPr lang="ru-RU" sz="1300" b="1" dirty="0">
                <a:latin typeface="Raleway" pitchFamily="2" charset="-52"/>
                <a:cs typeface="Times New Roman" panose="02020603050405020304" pitchFamily="18" charset="0"/>
              </a:rPr>
              <a:t>Учет требований ПС</a:t>
            </a:r>
            <a:br>
              <a:rPr lang="ru-RU" sz="1300" b="1" dirty="0">
                <a:latin typeface="Raleway" pitchFamily="2" charset="-52"/>
                <a:cs typeface="Times New Roman" panose="02020603050405020304" pitchFamily="18" charset="0"/>
              </a:rPr>
            </a:br>
            <a:r>
              <a:rPr lang="ru-RU" sz="1300" b="1" dirty="0">
                <a:latin typeface="Raleway" pitchFamily="2" charset="-52"/>
                <a:cs typeface="Times New Roman" panose="02020603050405020304" pitchFamily="18" charset="0"/>
              </a:rPr>
              <a:t>при разработке ФГОС СПО</a:t>
            </a:r>
            <a:endParaRPr lang="ru-RU" sz="1300" dirty="0">
              <a:latin typeface="Raleway" pitchFamily="2" charset="-52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425FA0"/>
              </a:buClr>
              <a:buFont typeface="Montserrat" panose="00000500000000000000" pitchFamily="2" charset="-52"/>
              <a:buChar char="▶"/>
            </a:pPr>
            <a:r>
              <a:rPr lang="ru-RU" sz="1300" dirty="0">
                <a:latin typeface="Raleway" pitchFamily="2" charset="-52"/>
                <a:cs typeface="Times New Roman" panose="02020603050405020304" pitchFamily="18" charset="0"/>
              </a:rPr>
              <a:t>Новый макет ФГОС СПО, построенный по принципу «</a:t>
            </a:r>
            <a:r>
              <a:rPr lang="ru-RU" sz="1300" b="1" dirty="0">
                <a:latin typeface="Raleway" pitchFamily="2" charset="-52"/>
                <a:cs typeface="Times New Roman" panose="02020603050405020304" pitchFamily="18" charset="0"/>
              </a:rPr>
              <a:t>конструктора компетенций</a:t>
            </a:r>
            <a:r>
              <a:rPr lang="ru-RU" sz="1300" dirty="0">
                <a:latin typeface="Raleway" pitchFamily="2" charset="-52"/>
                <a:cs typeface="Times New Roman" panose="02020603050405020304" pitchFamily="18" charset="0"/>
              </a:rPr>
              <a:t>» </a:t>
            </a:r>
          </a:p>
          <a:p>
            <a:pPr marL="285750" indent="-285750">
              <a:spcAft>
                <a:spcPts val="600"/>
              </a:spcAft>
              <a:buClr>
                <a:srgbClr val="425FA0"/>
              </a:buClr>
              <a:buFont typeface="Montserrat" panose="00000500000000000000" pitchFamily="2" charset="-52"/>
              <a:buChar char="▶"/>
            </a:pPr>
            <a:r>
              <a:rPr lang="ru-RU" sz="1300" b="1" dirty="0">
                <a:latin typeface="Raleway" pitchFamily="2" charset="-52"/>
                <a:cs typeface="Times New Roman" panose="02020603050405020304" pitchFamily="18" charset="0"/>
              </a:rPr>
              <a:t>«Широкая» квалификация</a:t>
            </a:r>
            <a:endParaRPr lang="ru-RU" sz="1300" dirty="0">
              <a:latin typeface="Raleway" pitchFamily="2" charset="-52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425FA0"/>
              </a:buClr>
              <a:buFont typeface="Montserrat" panose="00000500000000000000" pitchFamily="2" charset="-52"/>
              <a:buChar char="▶"/>
            </a:pPr>
            <a:r>
              <a:rPr lang="ru-RU" sz="1300" dirty="0">
                <a:latin typeface="Raleway" pitchFamily="2" charset="-52"/>
                <a:cs typeface="Times New Roman" panose="02020603050405020304" pitchFamily="18" charset="0"/>
              </a:rPr>
              <a:t>Возможность </a:t>
            </a:r>
            <a:r>
              <a:rPr lang="ru-RU" sz="1300" b="1" dirty="0">
                <a:latin typeface="Raleway" pitchFamily="2" charset="-52"/>
                <a:cs typeface="Times New Roman" panose="02020603050405020304" pitchFamily="18" charset="0"/>
              </a:rPr>
              <a:t>выбора видов деятельности</a:t>
            </a:r>
          </a:p>
        </p:txBody>
      </p:sp>
      <p:sp>
        <p:nvSpPr>
          <p:cNvPr id="36" name="Стрелка: вправо 35">
            <a:extLst>
              <a:ext uri="{FF2B5EF4-FFF2-40B4-BE49-F238E27FC236}">
                <a16:creationId xmlns="" xmlns:a16="http://schemas.microsoft.com/office/drawing/2014/main" id="{D9406EAD-4969-400C-B7A4-2CC612A7525E}"/>
              </a:ext>
            </a:extLst>
          </p:cNvPr>
          <p:cNvSpPr/>
          <p:nvPr/>
        </p:nvSpPr>
        <p:spPr>
          <a:xfrm rot="5400000">
            <a:off x="1201464" y="1468520"/>
            <a:ext cx="377293" cy="731956"/>
          </a:xfrm>
          <a:prstGeom prst="rightArrow">
            <a:avLst>
              <a:gd name="adj1" fmla="val 63161"/>
              <a:gd name="adj2" fmla="val 37977"/>
            </a:avLst>
          </a:prstGeom>
          <a:solidFill>
            <a:schemeClr val="bg1"/>
          </a:solidFill>
          <a:ln w="57150">
            <a:solidFill>
              <a:srgbClr val="425F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aleway" pitchFamily="2" charset="-52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B1F0EA6-537B-41CC-AB85-94578B7E8051}"/>
              </a:ext>
            </a:extLst>
          </p:cNvPr>
          <p:cNvSpPr txBox="1"/>
          <p:nvPr/>
        </p:nvSpPr>
        <p:spPr>
          <a:xfrm>
            <a:off x="8892635" y="3481154"/>
            <a:ext cx="2809274" cy="5129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endParaRPr lang="ru-RU" sz="100" b="1" spc="30" dirty="0">
              <a:solidFill>
                <a:srgbClr val="213A75"/>
              </a:solidFill>
              <a:effectLst/>
              <a:latin typeface="Raleway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200" b="1" spc="30" dirty="0">
                <a:solidFill>
                  <a:srgbClr val="213A75"/>
                </a:solidFill>
                <a:effectLst/>
                <a:latin typeface="Raleway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РЕЕСТР ПОП СПО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ru-RU" sz="100" b="1" spc="30" dirty="0">
              <a:solidFill>
                <a:srgbClr val="213A75"/>
              </a:solidFill>
              <a:latin typeface="Raleway" pitchFamily="2" charset="-52"/>
              <a:cs typeface="Times New Roman" panose="02020603050405020304" pitchFamily="18" charset="0"/>
            </a:endParaRPr>
          </a:p>
        </p:txBody>
      </p:sp>
      <p:sp>
        <p:nvSpPr>
          <p:cNvPr id="38" name="TextBox 32">
            <a:extLst>
              <a:ext uri="{FF2B5EF4-FFF2-40B4-BE49-F238E27FC236}">
                <a16:creationId xmlns="" xmlns:a16="http://schemas.microsoft.com/office/drawing/2014/main" id="{AC94D06F-2620-4FD2-B055-5141B9E32BEF}"/>
              </a:ext>
            </a:extLst>
          </p:cNvPr>
          <p:cNvSpPr txBox="1"/>
          <p:nvPr/>
        </p:nvSpPr>
        <p:spPr>
          <a:xfrm>
            <a:off x="2039920" y="4472108"/>
            <a:ext cx="3697548" cy="128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</a:pPr>
            <a:r>
              <a:rPr lang="ru-RU" sz="1400" b="1" dirty="0">
                <a:latin typeface="Raleway" pitchFamily="2" charset="-52"/>
                <a:ea typeface="Calibri" panose="020F0502020204030204" pitchFamily="34" charset="0"/>
              </a:rPr>
              <a:t>Структура образовательной программы:</a:t>
            </a:r>
          </a:p>
          <a:p>
            <a:pPr marL="285750" indent="-285750">
              <a:lnSpc>
                <a:spcPct val="107000"/>
              </a:lnSpc>
              <a:buClr>
                <a:srgbClr val="ED7D31"/>
              </a:buClr>
              <a:buFont typeface="Times New Roman" panose="02020603050405020304" pitchFamily="18" charset="0"/>
              <a:buChar char="►"/>
            </a:pPr>
            <a:r>
              <a:rPr lang="ru-RU" sz="1300" dirty="0">
                <a:effectLst/>
                <a:latin typeface="Raleway" pitchFamily="2" charset="-52"/>
                <a:ea typeface="Calibri" panose="020F0502020204030204" pitchFamily="34" charset="0"/>
                <a:cs typeface="Arial" panose="020B0604020202020204" pitchFamily="34" charset="0"/>
              </a:rPr>
              <a:t>дисциплины (модули)</a:t>
            </a:r>
          </a:p>
          <a:p>
            <a:pPr marL="285750" indent="-285750">
              <a:lnSpc>
                <a:spcPct val="107000"/>
              </a:lnSpc>
              <a:buClr>
                <a:srgbClr val="ED7D31"/>
              </a:buClr>
              <a:buFont typeface="Times New Roman" panose="02020603050405020304" pitchFamily="18" charset="0"/>
              <a:buChar char="►"/>
            </a:pPr>
            <a:r>
              <a:rPr lang="ru-RU" sz="1300" dirty="0">
                <a:effectLst/>
                <a:latin typeface="Raleway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практика (учебная/производственная)</a:t>
            </a:r>
          </a:p>
          <a:p>
            <a:pPr marL="285750" indent="-285750">
              <a:lnSpc>
                <a:spcPct val="107000"/>
              </a:lnSpc>
              <a:buClr>
                <a:srgbClr val="ED7D31"/>
              </a:buClr>
              <a:buFont typeface="Times New Roman" panose="02020603050405020304" pitchFamily="18" charset="0"/>
              <a:buChar char="►"/>
            </a:pPr>
            <a:r>
              <a:rPr lang="ru-RU" sz="1300" dirty="0">
                <a:effectLst/>
                <a:latin typeface="Raleway" pitchFamily="2" charset="-52"/>
                <a:ea typeface="Calibri" panose="020F0502020204030204" pitchFamily="34" charset="0"/>
                <a:cs typeface="Arial" panose="020B0604020202020204" pitchFamily="34" charset="0"/>
              </a:rPr>
              <a:t>государственная итоговая аттестация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="" xmlns:a16="http://schemas.microsoft.com/office/drawing/2014/main" id="{F609D196-3205-40B0-8C2C-E6B58B0F79AE}"/>
              </a:ext>
            </a:extLst>
          </p:cNvPr>
          <p:cNvSpPr txBox="1"/>
          <p:nvPr/>
        </p:nvSpPr>
        <p:spPr>
          <a:xfrm>
            <a:off x="6128046" y="4478163"/>
            <a:ext cx="2486923" cy="212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</a:pPr>
            <a:r>
              <a:rPr lang="ru-RU" sz="1400" b="1" dirty="0">
                <a:latin typeface="Raleway" pitchFamily="2" charset="-52"/>
                <a:ea typeface="Calibri" panose="020F0502020204030204" pitchFamily="34" charset="0"/>
              </a:rPr>
              <a:t>Циклы:</a:t>
            </a:r>
          </a:p>
          <a:p>
            <a:pPr marL="285750" indent="-285750">
              <a:lnSpc>
                <a:spcPct val="107000"/>
              </a:lnSpc>
              <a:buClr>
                <a:srgbClr val="ED7D31"/>
              </a:buClr>
              <a:buFont typeface="Times New Roman" panose="02020603050405020304" pitchFamily="18" charset="0"/>
              <a:buChar char="►"/>
            </a:pPr>
            <a:r>
              <a:rPr lang="ru-RU" sz="1300" b="1" dirty="0">
                <a:solidFill>
                  <a:srgbClr val="ED7D31"/>
                </a:solidFill>
                <a:effectLst/>
                <a:latin typeface="Raleway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социально-гуманитарный (новый)</a:t>
            </a:r>
          </a:p>
          <a:p>
            <a:pPr marL="285750" indent="-285750">
              <a:lnSpc>
                <a:spcPct val="107000"/>
              </a:lnSpc>
              <a:buClr>
                <a:srgbClr val="ED7D31"/>
              </a:buClr>
              <a:buFont typeface="Times New Roman" panose="02020603050405020304" pitchFamily="18" charset="0"/>
              <a:buChar char="►"/>
            </a:pPr>
            <a:r>
              <a:rPr lang="ru-RU" sz="1300" dirty="0">
                <a:latin typeface="Raleway" pitchFamily="2" charset="-52"/>
                <a:ea typeface="Calibri" panose="020F0502020204030204" pitchFamily="34" charset="0"/>
                <a:cs typeface="Arial" panose="020B0604020202020204" pitchFamily="34" charset="0"/>
              </a:rPr>
              <a:t>общепрофессиональный</a:t>
            </a:r>
          </a:p>
          <a:p>
            <a:pPr marL="285750" indent="-285750">
              <a:lnSpc>
                <a:spcPct val="107000"/>
              </a:lnSpc>
              <a:buClr>
                <a:srgbClr val="ED7D31"/>
              </a:buClr>
              <a:buFont typeface="Times New Roman" panose="02020603050405020304" pitchFamily="18" charset="0"/>
              <a:buChar char="►"/>
            </a:pPr>
            <a:r>
              <a:rPr lang="ru-RU" sz="1300" dirty="0">
                <a:latin typeface="Raleway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профессиональный</a:t>
            </a:r>
          </a:p>
          <a:p>
            <a:pPr>
              <a:lnSpc>
                <a:spcPct val="107000"/>
              </a:lnSpc>
              <a:buClr>
                <a:srgbClr val="ED7D31"/>
              </a:buClr>
            </a:pPr>
            <a:endParaRPr lang="ru-RU" sz="1300" dirty="0">
              <a:latin typeface="Raleway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Clr>
                <a:srgbClr val="ED7D31"/>
              </a:buClr>
            </a:pPr>
            <a:r>
              <a:rPr lang="ru-RU" sz="1300" b="1" dirty="0">
                <a:latin typeface="Raleway" pitchFamily="2" charset="-52"/>
                <a:ea typeface="Calibri" panose="020F0502020204030204" pitchFamily="34" charset="0"/>
                <a:cs typeface="Arial" panose="020B0604020202020204" pitchFamily="34" charset="0"/>
              </a:rPr>
              <a:t>государственная итоговая аттестация – ДЭ или </a:t>
            </a:r>
            <a:br>
              <a:rPr lang="ru-RU" sz="1300" b="1" dirty="0">
                <a:latin typeface="Raleway" pitchFamily="2" charset="-52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300" b="1" dirty="0" err="1">
                <a:latin typeface="Raleway" pitchFamily="2" charset="-52"/>
                <a:ea typeface="Calibri" panose="020F0502020204030204" pitchFamily="34" charset="0"/>
                <a:cs typeface="Arial" panose="020B0604020202020204" pitchFamily="34" charset="0"/>
              </a:rPr>
              <a:t>ДЭ+дипломный</a:t>
            </a:r>
            <a:r>
              <a:rPr lang="ru-RU" sz="1300" b="1" dirty="0">
                <a:latin typeface="Raleway" pitchFamily="2" charset="-52"/>
                <a:ea typeface="Calibri" panose="020F0502020204030204" pitchFamily="34" charset="0"/>
                <a:cs typeface="Arial" panose="020B0604020202020204" pitchFamily="34" charset="0"/>
              </a:rPr>
              <a:t> проект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3F31965C-53E0-43DE-976B-591B6B8948F2}"/>
              </a:ext>
            </a:extLst>
          </p:cNvPr>
          <p:cNvSpPr/>
          <p:nvPr/>
        </p:nvSpPr>
        <p:spPr>
          <a:xfrm>
            <a:off x="200453" y="4478239"/>
            <a:ext cx="1814588" cy="2160381"/>
          </a:xfrm>
          <a:prstGeom prst="rect">
            <a:avLst/>
          </a:prstGeom>
          <a:solidFill>
            <a:srgbClr val="213A75"/>
          </a:solidFill>
          <a:ln>
            <a:solidFill>
              <a:srgbClr val="213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Raleway" pitchFamily="2" charset="-52"/>
              </a:rPr>
              <a:t>макет 2021</a:t>
            </a:r>
          </a:p>
        </p:txBody>
      </p:sp>
      <p:sp>
        <p:nvSpPr>
          <p:cNvPr id="41" name="TextBox 35">
            <a:extLst>
              <a:ext uri="{FF2B5EF4-FFF2-40B4-BE49-F238E27FC236}">
                <a16:creationId xmlns="" xmlns:a16="http://schemas.microsoft.com/office/drawing/2014/main" id="{3AC58C5E-A942-4DCB-845D-09E0A38C442A}"/>
              </a:ext>
            </a:extLst>
          </p:cNvPr>
          <p:cNvSpPr txBox="1"/>
          <p:nvPr/>
        </p:nvSpPr>
        <p:spPr>
          <a:xfrm>
            <a:off x="2039920" y="5756562"/>
            <a:ext cx="3410227" cy="83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</a:pPr>
            <a:r>
              <a:rPr lang="ru-RU" sz="1400" b="1" dirty="0">
                <a:latin typeface="Raleway" pitchFamily="2" charset="-52"/>
                <a:ea typeface="Calibri" panose="020F0502020204030204" pitchFamily="34" charset="0"/>
              </a:rPr>
              <a:t>Недельная нагрузка, </a:t>
            </a:r>
            <a:br>
              <a:rPr lang="ru-RU" sz="1400" b="1" dirty="0">
                <a:latin typeface="Raleway" pitchFamily="2" charset="-52"/>
                <a:ea typeface="Calibri" panose="020F0502020204030204" pitchFamily="34" charset="0"/>
              </a:rPr>
            </a:br>
            <a:r>
              <a:rPr lang="ru-RU" sz="1200" b="1" dirty="0">
                <a:latin typeface="Raleway" pitchFamily="2" charset="-52"/>
                <a:ea typeface="Calibri" panose="020F0502020204030204" pitchFamily="34" charset="0"/>
                <a:cs typeface="Arial" panose="020B0604020202020204" pitchFamily="34" charset="0"/>
              </a:rPr>
              <a:t>включая самостоятельную работу:</a:t>
            </a:r>
          </a:p>
          <a:p>
            <a:pPr marL="285750" indent="-285750">
              <a:lnSpc>
                <a:spcPct val="107000"/>
              </a:lnSpc>
              <a:buClr>
                <a:srgbClr val="ED7D31"/>
              </a:buClr>
              <a:buFont typeface="Times New Roman" panose="02020603050405020304" pitchFamily="18" charset="0"/>
              <a:buChar char="►"/>
            </a:pPr>
            <a:r>
              <a:rPr lang="ru-RU" sz="1300" dirty="0">
                <a:effectLst/>
                <a:latin typeface="Raleway" pitchFamily="2" charset="-52"/>
                <a:ea typeface="Calibri" panose="020F0502020204030204" pitchFamily="34" charset="0"/>
                <a:cs typeface="Arial" panose="020B0604020202020204" pitchFamily="34" charset="0"/>
              </a:rPr>
              <a:t>36 академических часов</a:t>
            </a:r>
            <a:endParaRPr lang="ru-RU" sz="1300" dirty="0">
              <a:latin typeface="Raleway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0EDC265-81F9-4559-B80A-5DEBA7AC4A8E}"/>
              </a:ext>
            </a:extLst>
          </p:cNvPr>
          <p:cNvSpPr/>
          <p:nvPr/>
        </p:nvSpPr>
        <p:spPr>
          <a:xfrm>
            <a:off x="200453" y="4478240"/>
            <a:ext cx="8516827" cy="2161313"/>
          </a:xfrm>
          <a:prstGeom prst="rect">
            <a:avLst/>
          </a:prstGeom>
          <a:noFill/>
          <a:ln w="28575">
            <a:solidFill>
              <a:srgbClr val="213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76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39" y="136525"/>
            <a:ext cx="10586541" cy="629019"/>
          </a:xfrm>
        </p:spPr>
        <p:txBody>
          <a:bodyPr>
            <a:noAutofit/>
          </a:bodyPr>
          <a:lstStyle/>
          <a:p>
            <a:r>
              <a:rPr lang="ru-RU" dirty="0"/>
              <a:t>ВАРИАНТЫ РАСШИРЕНИЯ ИЛИ ДОБАВЛЕНИЯ ОК и ПК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9540" y="1364970"/>
          <a:ext cx="6095725" cy="214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7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209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55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  <a:latin typeface="Raleway" panose="020B0503030101060003"/>
                        </a:rPr>
                        <a:t>Вид деятельности 2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  <a:latin typeface="Raleway" panose="020B0503030101060003"/>
                        </a:rPr>
                        <a:t>Педагогическая деятельность по проектированию, реализации </a:t>
                      </a:r>
                      <a:br>
                        <a:rPr lang="ru-RU" sz="1400" spc="10" dirty="0">
                          <a:effectLst/>
                          <a:latin typeface="Raleway" panose="020B0503030101060003"/>
                        </a:rPr>
                      </a:br>
                      <a:r>
                        <a:rPr lang="ru-RU" sz="1400" spc="10" dirty="0">
                          <a:effectLst/>
                          <a:latin typeface="Raleway" panose="020B0503030101060003"/>
                        </a:rPr>
                        <a:t>и анализу внеурочной деятельности обучающихся</a:t>
                      </a:r>
                      <a:endParaRPr lang="ru-RU" sz="1400" dirty="0">
                        <a:effectLst/>
                        <a:latin typeface="Raleway" panose="020B05030301010600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Raleway" panose="020B0503030101060003"/>
                        </a:rPr>
                        <a:t>ПК 2.6</a:t>
                      </a:r>
                      <a:endParaRPr lang="ru-RU" sz="1400" dirty="0">
                        <a:effectLst/>
                        <a:latin typeface="Raleway" panose="020B05030301010600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  <a:latin typeface="Raleway" panose="020B0503030101060003"/>
                        </a:rPr>
                        <a:t>Выстраивать траекторию профессионального роста </a:t>
                      </a:r>
                      <a:br>
                        <a:rPr lang="ru-RU" sz="1400" spc="10" dirty="0">
                          <a:effectLst/>
                          <a:latin typeface="Raleway" panose="020B0503030101060003"/>
                        </a:rPr>
                      </a:br>
                      <a:r>
                        <a:rPr lang="ru-RU" sz="1400" spc="10" dirty="0">
                          <a:effectLst/>
                          <a:latin typeface="Raleway" panose="020B0503030101060003"/>
                        </a:rPr>
                        <a:t>на основе результатов анализа эффективности внеурочной деятельности обучающихся и самоанализа</a:t>
                      </a: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  <a:latin typeface="Raleway" panose="020B0503030101060003"/>
                        </a:rPr>
                        <a:t> </a:t>
                      </a:r>
                      <a:br>
                        <a:rPr lang="ru-RU" sz="1400" spc="10" dirty="0">
                          <a:solidFill>
                            <a:srgbClr val="FF0000"/>
                          </a:solidFill>
                          <a:effectLst/>
                          <a:latin typeface="Raleway" panose="020B0503030101060003"/>
                        </a:rPr>
                      </a:b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  <a:latin typeface="Raleway" panose="020B0503030101060003"/>
                        </a:rPr>
                        <a:t>с использованием информационных ресурсов </a:t>
                      </a:r>
                      <a:br>
                        <a:rPr lang="ru-RU" sz="1400" spc="10" dirty="0">
                          <a:solidFill>
                            <a:srgbClr val="FF0000"/>
                          </a:solidFill>
                          <a:effectLst/>
                          <a:latin typeface="Raleway" panose="020B0503030101060003"/>
                        </a:rPr>
                      </a:b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  <a:latin typeface="Raleway" panose="020B0503030101060003"/>
                        </a:rPr>
                        <a:t>и</a:t>
                      </a:r>
                      <a:r>
                        <a:rPr lang="ru-RU" sz="1400" spc="10" baseline="0" dirty="0">
                          <a:solidFill>
                            <a:srgbClr val="FF0000"/>
                          </a:solidFill>
                          <a:effectLst/>
                          <a:latin typeface="Raleway" panose="020B0503030101060003"/>
                        </a:rPr>
                        <a:t> цифровых технологий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Raleway" panose="020B05030301010600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45043" y="895091"/>
            <a:ext cx="47047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54695"/>
              </a:buClr>
            </a:pPr>
            <a:r>
              <a:rPr lang="ru-RU" sz="1600" dirty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Вариативная часть образовательной программы дает возможность дальнейшего развития </a:t>
            </a:r>
            <a:r>
              <a:rPr lang="ru-RU" sz="1600" b="1" dirty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общих и профессиональных компетенций </a:t>
            </a:r>
            <a:r>
              <a:rPr lang="ru-RU" sz="1600" dirty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за счет:</a:t>
            </a:r>
          </a:p>
          <a:p>
            <a:pPr marL="285750" indent="-285750">
              <a:buClr>
                <a:srgbClr val="254695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расширения видов деятельности, </a:t>
            </a:r>
          </a:p>
          <a:p>
            <a:pPr marL="285750" indent="-285750">
              <a:buClr>
                <a:srgbClr val="254695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введения дополнительных видов деятельности, </a:t>
            </a:r>
          </a:p>
          <a:p>
            <a:pPr marL="285750" indent="-285750">
              <a:buClr>
                <a:srgbClr val="254695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введения профессиональных компетенций</a:t>
            </a:r>
            <a:endParaRPr lang="ru-RU" sz="1600" dirty="0">
              <a:latin typeface="Raleway" panose="020B0503030101060003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9275" y="6356349"/>
            <a:ext cx="8194728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203864"/>
                </a:solidFill>
                <a:latin typeface="Raleway" pitchFamily="2" charset="-52"/>
                <a:ea typeface="+mj-ea"/>
                <a:cs typeface="+mj-cs"/>
              </a:rPr>
              <a:t>Профессиональные компетенции цифровой экономики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3373" y="3603194"/>
            <a:ext cx="6054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Raleway" panose="020B0503030101060003"/>
              </a:rPr>
              <a:t>Тема: Электронное портфолио как демонстрация профессионального роста и саморазвития педагога</a:t>
            </a:r>
            <a:endParaRPr lang="ru-RU" sz="1600" dirty="0">
              <a:latin typeface="Raleway" panose="020B0503030101060003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629540" y="895091"/>
            <a:ext cx="6095725" cy="395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03864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/>
              <a:t>Пример 1 – расширение ВД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22165" y="4701285"/>
          <a:ext cx="6103100" cy="142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8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27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55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  <a:latin typeface="Raleway" panose="020B0503030101060003"/>
                        </a:rPr>
                        <a:t>Вид деятельности 2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  <a:latin typeface="Raleway" panose="020B0503030101060003"/>
                        </a:rPr>
                        <a:t>Педагогическая деятельность по проектированию, реализации </a:t>
                      </a:r>
                      <a:br>
                        <a:rPr lang="ru-RU" sz="1400" spc="10" dirty="0">
                          <a:effectLst/>
                          <a:latin typeface="Raleway" panose="020B0503030101060003"/>
                        </a:rPr>
                      </a:br>
                      <a:r>
                        <a:rPr lang="ru-RU" sz="1400" spc="10" dirty="0">
                          <a:effectLst/>
                          <a:latin typeface="Raleway" panose="020B0503030101060003"/>
                        </a:rPr>
                        <a:t>и анализу внеурочной деятельности обучающихся</a:t>
                      </a:r>
                      <a:endParaRPr lang="ru-RU" sz="1400" dirty="0">
                        <a:effectLst/>
                        <a:latin typeface="Raleway" panose="020B05030301010600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ПК 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информационные технологии для</a:t>
                      </a:r>
                      <a:r>
                        <a:rPr lang="ru-RU" sz="1400" baseline="0" dirty="0">
                          <a:solidFill>
                            <a:srgbClr val="FF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самоанализа и проектирования профессионального роста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Raleway" panose="020B05030301010600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 txBox="1"/>
          <p:nvPr/>
        </p:nvSpPr>
        <p:spPr>
          <a:xfrm>
            <a:off x="523373" y="4288149"/>
            <a:ext cx="5217236" cy="395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03864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/>
              <a:t>Пример 2 – введение ПК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349568" y="3743234"/>
          <a:ext cx="4495687" cy="1827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9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5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55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FF0000"/>
                          </a:solidFill>
                          <a:effectLst/>
                          <a:latin typeface="Raleway" pitchFamily="2" charset="-52"/>
                        </a:rPr>
                        <a:t>Вид деятельности 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FF0000"/>
                          </a:solidFill>
                          <a:effectLst/>
                          <a:latin typeface="Raleway" pitchFamily="2" charset="-52"/>
                        </a:rPr>
                        <a:t>Цифровые технологии</a:t>
                      </a:r>
                      <a:r>
                        <a:rPr lang="ru-RU" sz="1200" spc="10" baseline="0" dirty="0">
                          <a:solidFill>
                            <a:srgbClr val="FF0000"/>
                          </a:solidFill>
                          <a:effectLst/>
                          <a:latin typeface="Raleway" pitchFamily="2" charset="-52"/>
                        </a:rPr>
                        <a:t> в педагогической деятельности 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Raleway" pitchFamily="2" charset="-52"/>
                        </a:rPr>
                        <a:t>ПК 5.1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Raleway" pitchFamily="2" charset="-52"/>
                        </a:rPr>
                        <a:t>Использовать цифровые платформы для</a:t>
                      </a:r>
                      <a:r>
                        <a:rPr lang="ru-RU" sz="1200" baseline="0" dirty="0">
                          <a:solidFill>
                            <a:srgbClr val="FF0000"/>
                          </a:solidFill>
                          <a:effectLst/>
                          <a:latin typeface="Raleway" pitchFamily="2" charset="-52"/>
                        </a:rPr>
                        <a:t> организации процесса обучения и воспитания обучающихся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Raleway" pitchFamily="2" charset="-52"/>
                        </a:rPr>
                        <a:t>ПК 5.2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Raleway" pitchFamily="2" charset="-52"/>
                        </a:rPr>
                        <a:t>Обеспечивать хранение, безопасность </a:t>
                      </a:r>
                      <a:b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Raleway" pitchFamily="2" charset="-52"/>
                        </a:rPr>
                      </a:b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Raleway" pitchFamily="2" charset="-52"/>
                        </a:rPr>
                        <a:t>и этичное обращение с данными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/>
          <p:nvPr/>
        </p:nvSpPr>
        <p:spPr>
          <a:xfrm>
            <a:off x="7300452" y="3246882"/>
            <a:ext cx="4891548" cy="395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03864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/>
              <a:t>Пример 3 – введение ВД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FFC33-E160-44CA-9F4A-0F1A0096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ДОПОЛНИТЕЛЬНЫЕ ВИДЫ ДЕЯТЕЛЬНОСТИ </a:t>
            </a:r>
            <a:br>
              <a:rPr lang="ru-RU" dirty="0"/>
            </a:br>
            <a:r>
              <a:rPr lang="ru-RU" dirty="0"/>
              <a:t>ИЗ ПРАКТИКИ РАЗРАБОТКИ ОПОП-П В 2023 ГОДУ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A2FBB12-62D4-4518-9727-9D7B3089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21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5D5086-EDE2-424A-8617-6B5705C68E1F}"/>
              </a:ext>
            </a:extLst>
          </p:cNvPr>
          <p:cNvSpPr txBox="1"/>
          <p:nvPr/>
        </p:nvSpPr>
        <p:spPr>
          <a:xfrm>
            <a:off x="691586" y="1565295"/>
            <a:ext cx="4995982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1100">
                <a:effectLst/>
                <a:latin typeface="Raleway" pitchFamily="2" charset="-52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1400" dirty="0"/>
              <a:t>06.013 Специалист по информационным ресурсам</a:t>
            </a:r>
          </a:p>
          <a:p>
            <a:pPr algn="l">
              <a:spcBef>
                <a:spcPts val="600"/>
              </a:spcBef>
            </a:pPr>
            <a:r>
              <a:rPr lang="ru-RU" sz="1400" dirty="0"/>
              <a:t>24236 Младший воспитатель</a:t>
            </a:r>
          </a:p>
          <a:p>
            <a:pPr algn="l">
              <a:spcBef>
                <a:spcPts val="600"/>
              </a:spcBef>
            </a:pPr>
            <a:r>
              <a:rPr lang="ru-RU" sz="1400" dirty="0"/>
              <a:t>20434 Вожатый</a:t>
            </a:r>
          </a:p>
          <a:p>
            <a:pPr algn="l">
              <a:spcBef>
                <a:spcPts val="600"/>
              </a:spcBef>
            </a:pPr>
            <a:r>
              <a:rPr lang="ru-RU" sz="1400" dirty="0"/>
              <a:t>23168 Инструктор по спорту</a:t>
            </a:r>
          </a:p>
          <a:p>
            <a:pPr algn="l">
              <a:spcBef>
                <a:spcPts val="600"/>
              </a:spcBef>
            </a:pPr>
            <a:r>
              <a:rPr lang="ru-RU" sz="1400" dirty="0"/>
              <a:t>Инструктор-проводник по пешеходному туризму </a:t>
            </a:r>
            <a:br>
              <a:rPr lang="ru-RU" sz="1400" dirty="0"/>
            </a:br>
            <a:r>
              <a:rPr lang="ru-RU" sz="1400" dirty="0"/>
              <a:t>и трекингу</a:t>
            </a:r>
          </a:p>
          <a:p>
            <a:pPr algn="l">
              <a:spcBef>
                <a:spcPts val="600"/>
              </a:spcBef>
            </a:pPr>
            <a:r>
              <a:rPr lang="ru-RU" sz="1400" dirty="0"/>
              <a:t>Инструктор по виду спорта (направлению подготовки)</a:t>
            </a:r>
          </a:p>
          <a:p>
            <a:pPr>
              <a:spcBef>
                <a:spcPts val="600"/>
              </a:spcBef>
            </a:pPr>
            <a:endParaRPr lang="ru-RU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A49918F-045D-416A-B8A5-FA1855A2029E}"/>
              </a:ext>
            </a:extLst>
          </p:cNvPr>
          <p:cNvSpPr txBox="1"/>
          <p:nvPr/>
        </p:nvSpPr>
        <p:spPr>
          <a:xfrm>
            <a:off x="7553409" y="3236738"/>
            <a:ext cx="3947005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«Профессионалитет»</a:t>
            </a:r>
          </a:p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44.00.00+49.00.00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2023 год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 кластеров / 18 регионов</a:t>
            </a:r>
          </a:p>
          <a:p>
            <a:r>
              <a:rPr lang="ru-RU" sz="1200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  <a:t>Оренбургская область, Костромская область,</a:t>
            </a:r>
          </a:p>
          <a:p>
            <a:r>
              <a:rPr lang="ru-RU" sz="1200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  <a:t>Ярославская область, Республика Башкортостан, </a:t>
            </a:r>
            <a:br>
              <a:rPr lang="ru-RU" sz="1200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  <a:t>Республика Адыгея (Адыгея), Мурманская область, </a:t>
            </a:r>
            <a:br>
              <a:rPr lang="ru-RU" sz="1200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  <a:t>Чувашская республика-Чувашия,</a:t>
            </a:r>
          </a:p>
          <a:p>
            <a:r>
              <a:rPr lang="ru-RU" sz="1200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  <a:t>Забайкальский край, Архангельская область,</a:t>
            </a:r>
          </a:p>
          <a:p>
            <a:r>
              <a:rPr lang="ru-RU" sz="1200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  <a:t>Хабаровский край, Республика Хакасия,</a:t>
            </a:r>
          </a:p>
          <a:p>
            <a:r>
              <a:rPr lang="ru-RU" sz="1200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  <a:t>Донецкая Народная Республика,</a:t>
            </a:r>
          </a:p>
          <a:p>
            <a:r>
              <a:rPr lang="ru-RU" sz="1200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  <a:t>Московская область, Саратовская область,</a:t>
            </a:r>
          </a:p>
          <a:p>
            <a:r>
              <a:rPr lang="ru-RU" sz="1200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  <a:t>Новосибирская область, Воронежская область,</a:t>
            </a:r>
          </a:p>
          <a:p>
            <a:r>
              <a:rPr lang="ru-RU" sz="1200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  <a:t>Иркутская область, Свердловская область</a:t>
            </a:r>
            <a:endParaRPr lang="ru-RU" dirty="0">
              <a:solidFill>
                <a:srgbClr val="213A75"/>
              </a:solidFill>
              <a:latin typeface="Raleway" pitchFamily="2" charset="-5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01D270B-691A-4629-BA74-C2C9CD66E690}"/>
              </a:ext>
            </a:extLst>
          </p:cNvPr>
          <p:cNvSpPr txBox="1"/>
          <p:nvPr/>
        </p:nvSpPr>
        <p:spPr>
          <a:xfrm>
            <a:off x="691586" y="1042075"/>
            <a:ext cx="5971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  <a:t>Примеры включения видов деятельности </a:t>
            </a:r>
            <a:br>
              <a:rPr lang="ru-RU" sz="1400" b="1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  <a:t>по освоению профессии рабочего, должности служащего</a:t>
            </a:r>
            <a:endParaRPr lang="ru-RU" sz="1400" b="1" dirty="0">
              <a:latin typeface="Raleway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0912D64-3D9B-437E-8A45-75C13902E2E8}"/>
              </a:ext>
            </a:extLst>
          </p:cNvPr>
          <p:cNvSpPr txBox="1"/>
          <p:nvPr/>
        </p:nvSpPr>
        <p:spPr>
          <a:xfrm>
            <a:off x="691586" y="3948885"/>
            <a:ext cx="5489758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ts val="600"/>
              </a:spcBef>
              <a:defRPr sz="1400">
                <a:effectLst/>
                <a:latin typeface="Raleway" pitchFamily="2" charset="-52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/>
              <a:t>ОП.ХХ Основы цифровой компетентности</a:t>
            </a:r>
          </a:p>
          <a:p>
            <a:pPr algn="l"/>
            <a:r>
              <a:rPr lang="ru-RU" dirty="0"/>
              <a:t>ОП.ХХ Теория и практика работы с цифровыми образовательными ресурсами</a:t>
            </a:r>
          </a:p>
          <a:p>
            <a:pPr algn="l"/>
            <a:r>
              <a:rPr lang="ru-RU" dirty="0"/>
              <a:t>ОП.ХХ Цифровые технологии в образовании </a:t>
            </a:r>
          </a:p>
          <a:p>
            <a:pPr algn="l"/>
            <a:r>
              <a:rPr lang="ru-RU" dirty="0"/>
              <a:t>ПМ.ХХ. Применение цифровых технологий </a:t>
            </a:r>
            <a:br>
              <a:rPr lang="ru-RU" dirty="0"/>
            </a:br>
            <a:r>
              <a:rPr lang="ru-RU" dirty="0"/>
              <a:t>в образовательном процессе по физической культуре </a:t>
            </a:r>
          </a:p>
          <a:p>
            <a:pPr algn="l"/>
            <a:r>
              <a:rPr lang="ru-RU" dirty="0"/>
              <a:t>МДК.ХХ.ХХ Организация занятий физической культуры для лиц с отклонениями в состояние здоровья в цифровой среде</a:t>
            </a:r>
          </a:p>
          <a:p>
            <a:pPr algn="l"/>
            <a:r>
              <a:rPr lang="ru-RU" dirty="0"/>
              <a:t>МДК.ХХ.ХХ STEAM – технологии в дошкольном образовании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B2AAF8-FE67-48B2-9898-9512127C9277}"/>
              </a:ext>
            </a:extLst>
          </p:cNvPr>
          <p:cNvSpPr txBox="1"/>
          <p:nvPr/>
        </p:nvSpPr>
        <p:spPr>
          <a:xfrm>
            <a:off x="713077" y="3590053"/>
            <a:ext cx="4953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13A75"/>
                </a:solidFill>
                <a:latin typeface="Raleway" pitchFamily="2" charset="-52"/>
                <a:ea typeface="SimSun" panose="02010600030101010101" pitchFamily="2" charset="-122"/>
                <a:cs typeface="Arial" panose="020B0604020202020204" pitchFamily="34" charset="0"/>
              </a:rPr>
              <a:t>Примеры включения цифровых модулей</a:t>
            </a:r>
            <a:endParaRPr lang="ru-RU" sz="1400" b="1" dirty="0">
              <a:latin typeface="Raleway" pitchFamily="2" charset="-52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830D1484-62BA-4849-978C-93487B19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77" y="134702"/>
            <a:ext cx="3271241" cy="28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8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A526DA0A-5A94-4D97-A42C-4998D81F06B4}"/>
              </a:ext>
            </a:extLst>
          </p:cNvPr>
          <p:cNvSpPr/>
          <p:nvPr/>
        </p:nvSpPr>
        <p:spPr>
          <a:xfrm>
            <a:off x="0" y="4746012"/>
            <a:ext cx="4384716" cy="270723"/>
          </a:xfrm>
          <a:prstGeom prst="rect">
            <a:avLst/>
          </a:prstGeom>
          <a:solidFill>
            <a:srgbClr val="263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20025CD5-4D00-4A44-BCC9-D2148901D4E9}"/>
              </a:ext>
            </a:extLst>
          </p:cNvPr>
          <p:cNvSpPr/>
          <p:nvPr/>
        </p:nvSpPr>
        <p:spPr>
          <a:xfrm>
            <a:off x="0" y="737071"/>
            <a:ext cx="12192000" cy="546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DABCE0-8AFF-4FE0-B31C-0491921C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39" y="126586"/>
            <a:ext cx="9721937" cy="629019"/>
          </a:xfrm>
        </p:spPr>
        <p:txBody>
          <a:bodyPr>
            <a:normAutofit/>
          </a:bodyPr>
          <a:lstStyle/>
          <a:p>
            <a:r>
              <a:rPr lang="ru-RU" dirty="0" smtClean="0"/>
              <a:t>ЦИФРОВОЙ МОДУЛЬ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AAD2DA-5EF9-449A-9ECE-99A147C17636}"/>
              </a:ext>
            </a:extLst>
          </p:cNvPr>
          <p:cNvSpPr txBox="1"/>
          <p:nvPr/>
        </p:nvSpPr>
        <p:spPr>
          <a:xfrm>
            <a:off x="629539" y="4410622"/>
            <a:ext cx="3755177" cy="625428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Raleway" pitchFamily="2" charset="-52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ru-RU" sz="1400" dirty="0">
                <a:solidFill>
                  <a:schemeClr val="tx1"/>
                </a:solidFill>
              </a:rPr>
              <a:t>РЕАЛИЗАЦИЯ ЦИФРОВОГО МОДУЛЯ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/>
              <a:t>ОБЕСПЕЧИВАЕТ ОСВОЕНИЕ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8E3E493-CEC6-4473-A961-BC068BE49DDF}"/>
              </a:ext>
            </a:extLst>
          </p:cNvPr>
          <p:cNvSpPr/>
          <p:nvPr/>
        </p:nvSpPr>
        <p:spPr>
          <a:xfrm>
            <a:off x="688224" y="1681700"/>
            <a:ext cx="2808986" cy="523220"/>
          </a:xfrm>
          <a:prstGeom prst="rect">
            <a:avLst/>
          </a:prstGeom>
          <a:solidFill>
            <a:srgbClr val="213A75"/>
          </a:solidFill>
          <a:ln>
            <a:solidFill>
              <a:srgbClr val="263A76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Raleway" pitchFamily="2" charset="-52"/>
              </a:rPr>
              <a:t>ЦИФРОВОЙ МОДУЛЬ </a:t>
            </a:r>
            <a:br>
              <a:rPr lang="ru-RU" sz="1400" b="1" dirty="0">
                <a:solidFill>
                  <a:schemeClr val="bg1"/>
                </a:solidFill>
                <a:latin typeface="Raleway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Raleway" pitchFamily="2" charset="-52"/>
              </a:rPr>
              <a:t>ПРЕДСТАВЛЯЕТ СОБОЙ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E928BA8-C272-4AFE-90A2-06FEE97B9847}"/>
              </a:ext>
            </a:extLst>
          </p:cNvPr>
          <p:cNvSpPr txBox="1"/>
          <p:nvPr/>
        </p:nvSpPr>
        <p:spPr>
          <a:xfrm>
            <a:off x="3938186" y="2566354"/>
            <a:ext cx="2790863" cy="82791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L="720000" indent="-171450">
              <a:lnSpc>
                <a:spcPct val="90000"/>
              </a:lnSpc>
              <a:spcAft>
                <a:spcPts val="600"/>
              </a:spcAft>
              <a:buFont typeface="Raleway" pitchFamily="2" charset="-52"/>
              <a:buChar char="―"/>
              <a:defRPr sz="1200">
                <a:effectLst/>
                <a:latin typeface="Raleway" pitchFamily="2" charset="-52"/>
                <a:ea typeface="Calibri" panose="020F0502020204030204" pitchFamily="34" charset="0"/>
              </a:defRPr>
            </a:lvl1pPr>
          </a:lstStyle>
          <a:p>
            <a:pPr marL="172800"/>
            <a:r>
              <a:rPr lang="ru-RU" sz="1400" dirty="0"/>
              <a:t>МДК в составе ПМ</a:t>
            </a:r>
          </a:p>
          <a:p>
            <a:pPr marL="172800"/>
            <a:r>
              <a:rPr lang="ru-RU" sz="1400" dirty="0"/>
              <a:t>модуль в составе МДК</a:t>
            </a:r>
          </a:p>
          <a:p>
            <a:pPr marL="172800"/>
            <a:r>
              <a:rPr lang="ru-RU" sz="1400" dirty="0"/>
              <a:t>самостоятельный ПМ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7166411-65A5-49CC-A82F-BAD25BE431BD}"/>
              </a:ext>
            </a:extLst>
          </p:cNvPr>
          <p:cNvSpPr txBox="1"/>
          <p:nvPr/>
        </p:nvSpPr>
        <p:spPr>
          <a:xfrm>
            <a:off x="629538" y="737071"/>
            <a:ext cx="10762360" cy="52322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Raleway" pitchFamily="2" charset="-52"/>
              </a:defRPr>
            </a:lvl1pPr>
          </a:lstStyle>
          <a:p>
            <a:r>
              <a:rPr lang="ru-RU" sz="1400" b="0" dirty="0">
                <a:solidFill>
                  <a:srgbClr val="263A76"/>
                </a:solidFill>
              </a:rPr>
              <a:t>образовательный модуль </a:t>
            </a:r>
            <a:r>
              <a:rPr lang="ru-RU" sz="1400" b="0" dirty="0" smtClean="0">
                <a:solidFill>
                  <a:srgbClr val="263A76"/>
                </a:solidFill>
              </a:rPr>
              <a:t>, </a:t>
            </a:r>
            <a:r>
              <a:rPr lang="ru-RU" sz="1400" b="0" dirty="0">
                <a:solidFill>
                  <a:srgbClr val="263A76"/>
                </a:solidFill>
              </a:rPr>
              <a:t>предусматривающий </a:t>
            </a:r>
            <a:r>
              <a:rPr lang="ru-RU" sz="1400" dirty="0">
                <a:solidFill>
                  <a:srgbClr val="263A76"/>
                </a:solidFill>
              </a:rPr>
              <a:t>формирование навыков </a:t>
            </a:r>
            <a:r>
              <a:rPr lang="ru-RU" sz="1400" b="0" dirty="0">
                <a:solidFill>
                  <a:srgbClr val="263A76"/>
                </a:solidFill>
              </a:rPr>
              <a:t>обучающихся </a:t>
            </a:r>
            <a:r>
              <a:rPr lang="ru-RU" sz="1400" b="0" dirty="0" smtClean="0">
                <a:solidFill>
                  <a:srgbClr val="263A76"/>
                </a:solidFill>
              </a:rPr>
              <a:t/>
            </a:r>
            <a:br>
              <a:rPr lang="ru-RU" sz="1400" b="0" dirty="0" smtClean="0">
                <a:solidFill>
                  <a:srgbClr val="263A76"/>
                </a:solidFill>
              </a:rPr>
            </a:br>
            <a:r>
              <a:rPr lang="ru-RU" sz="1400" dirty="0" smtClean="0">
                <a:solidFill>
                  <a:srgbClr val="263A76"/>
                </a:solidFill>
              </a:rPr>
              <a:t>по </a:t>
            </a:r>
            <a:r>
              <a:rPr lang="ru-RU" sz="1400" dirty="0">
                <a:solidFill>
                  <a:srgbClr val="263A76"/>
                </a:solidFill>
              </a:rPr>
              <a:t>освоению профессиональных компетенций для цифровой экономики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E474E16-B2A0-4874-9930-7E93933F145D}"/>
              </a:ext>
            </a:extLst>
          </p:cNvPr>
          <p:cNvSpPr txBox="1"/>
          <p:nvPr/>
        </p:nvSpPr>
        <p:spPr>
          <a:xfrm>
            <a:off x="3938186" y="3472013"/>
            <a:ext cx="2790863" cy="75097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pPr marL="172800" indent="-171450">
              <a:lnSpc>
                <a:spcPct val="90000"/>
              </a:lnSpc>
              <a:spcAft>
                <a:spcPts val="600"/>
              </a:spcAft>
              <a:buFont typeface="Raleway" pitchFamily="2" charset="-52"/>
              <a:buChar char="―"/>
            </a:pPr>
            <a:r>
              <a:rPr lang="ru-RU" sz="1400" dirty="0">
                <a:latin typeface="Raleway" pitchFamily="2" charset="-52"/>
              </a:rPr>
              <a:t>модуль в составе УД</a:t>
            </a:r>
          </a:p>
          <a:p>
            <a:pPr marL="172800" indent="-171450">
              <a:lnSpc>
                <a:spcPct val="90000"/>
              </a:lnSpc>
              <a:spcAft>
                <a:spcPts val="600"/>
              </a:spcAft>
              <a:buFont typeface="Raleway" pitchFamily="2" charset="-52"/>
              <a:buChar char="―"/>
            </a:pPr>
            <a:r>
              <a:rPr lang="ru-RU" sz="1400" dirty="0">
                <a:latin typeface="Raleway" pitchFamily="2" charset="-52"/>
              </a:rPr>
              <a:t>самостоятельная дисциплина ОП цикла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F04B4F7-0996-40C6-B838-AC03B2072302}"/>
              </a:ext>
            </a:extLst>
          </p:cNvPr>
          <p:cNvSpPr txBox="1"/>
          <p:nvPr/>
        </p:nvSpPr>
        <p:spPr>
          <a:xfrm>
            <a:off x="3938186" y="1684353"/>
            <a:ext cx="2808986" cy="8679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L="720000" indent="-171450">
              <a:lnSpc>
                <a:spcPct val="90000"/>
              </a:lnSpc>
              <a:spcAft>
                <a:spcPts val="600"/>
              </a:spcAft>
              <a:buFont typeface="Raleway" pitchFamily="2" charset="-52"/>
              <a:buChar char="―"/>
              <a:defRPr sz="1200">
                <a:effectLst/>
                <a:latin typeface="Raleway" pitchFamily="2" charset="-52"/>
                <a:ea typeface="Calibri" panose="020F0502020204030204" pitchFamily="34" charset="0"/>
              </a:defRPr>
            </a:lvl1pPr>
          </a:lstStyle>
          <a:p>
            <a:pPr marL="172800"/>
            <a:r>
              <a:rPr lang="ru-RU" sz="1400" u="sng" dirty="0"/>
              <a:t>сквозной</a:t>
            </a:r>
            <a:r>
              <a:rPr lang="ru-RU" sz="1400" dirty="0"/>
              <a:t> цифровой модуль, реализуемый в рамках нескольких дисциплин/ модулей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C58ED580-FF50-4B6F-B5DE-E9B9FEA0BA2B}"/>
              </a:ext>
            </a:extLst>
          </p:cNvPr>
          <p:cNvCxnSpPr>
            <a:cxnSpLocks/>
          </p:cNvCxnSpPr>
          <p:nvPr/>
        </p:nvCxnSpPr>
        <p:spPr>
          <a:xfrm>
            <a:off x="3959098" y="1731703"/>
            <a:ext cx="0" cy="763847"/>
          </a:xfrm>
          <a:prstGeom prst="line">
            <a:avLst/>
          </a:prstGeom>
          <a:ln w="28575">
            <a:solidFill>
              <a:srgbClr val="F06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20F1525-B283-4F7A-AF84-EBF3E3145044}"/>
              </a:ext>
            </a:extLst>
          </p:cNvPr>
          <p:cNvSpPr txBox="1"/>
          <p:nvPr/>
        </p:nvSpPr>
        <p:spPr>
          <a:xfrm>
            <a:off x="3539453" y="1706416"/>
            <a:ext cx="39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06233"/>
                </a:solidFill>
                <a:latin typeface="Montserrat" panose="00000500000000000000" pitchFamily="2" charset="-52"/>
              </a:rPr>
              <a:t>1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F6155DC7-328B-418E-8611-525FD947D307}"/>
              </a:ext>
            </a:extLst>
          </p:cNvPr>
          <p:cNvCxnSpPr>
            <a:cxnSpLocks/>
          </p:cNvCxnSpPr>
          <p:nvPr/>
        </p:nvCxnSpPr>
        <p:spPr>
          <a:xfrm>
            <a:off x="3959098" y="2620429"/>
            <a:ext cx="0" cy="773844"/>
          </a:xfrm>
          <a:prstGeom prst="line">
            <a:avLst/>
          </a:prstGeom>
          <a:ln w="28575">
            <a:solidFill>
              <a:srgbClr val="F06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2EEAB38-5EE5-4F5D-BB98-8D87DACD6E86}"/>
              </a:ext>
            </a:extLst>
          </p:cNvPr>
          <p:cNvSpPr txBox="1"/>
          <p:nvPr/>
        </p:nvSpPr>
        <p:spPr>
          <a:xfrm>
            <a:off x="3539453" y="2692991"/>
            <a:ext cx="39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06233"/>
                </a:solidFill>
                <a:latin typeface="Montserrat" panose="00000500000000000000" pitchFamily="2" charset="-52"/>
              </a:rPr>
              <a:t>2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961FC3DE-BA47-4026-BB01-F1DB3B256C9D}"/>
              </a:ext>
            </a:extLst>
          </p:cNvPr>
          <p:cNvCxnSpPr>
            <a:cxnSpLocks/>
          </p:cNvCxnSpPr>
          <p:nvPr/>
        </p:nvCxnSpPr>
        <p:spPr>
          <a:xfrm>
            <a:off x="3959098" y="3544341"/>
            <a:ext cx="0" cy="678647"/>
          </a:xfrm>
          <a:prstGeom prst="line">
            <a:avLst/>
          </a:prstGeom>
          <a:ln w="28575">
            <a:solidFill>
              <a:srgbClr val="F06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610E8E7-4355-42EC-ADA1-D9ECECE14441}"/>
              </a:ext>
            </a:extLst>
          </p:cNvPr>
          <p:cNvSpPr txBox="1"/>
          <p:nvPr/>
        </p:nvSpPr>
        <p:spPr>
          <a:xfrm>
            <a:off x="3539453" y="3578449"/>
            <a:ext cx="39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06233"/>
                </a:solidFill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45B56588-D9A1-4F1D-8BDC-D8E19B92BCEB}"/>
              </a:ext>
            </a:extLst>
          </p:cNvPr>
          <p:cNvSpPr/>
          <p:nvPr/>
        </p:nvSpPr>
        <p:spPr>
          <a:xfrm>
            <a:off x="688224" y="2331558"/>
            <a:ext cx="2808986" cy="1886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Raleway" pitchFamily="2" charset="-52"/>
              </a:rPr>
              <a:t>часть образовательной программы СПО, направленную на подготовку обучающихся </a:t>
            </a:r>
            <a:r>
              <a:rPr lang="ru-RU" sz="1200" b="1" dirty="0">
                <a:solidFill>
                  <a:schemeClr val="tx1"/>
                </a:solidFill>
                <a:latin typeface="Raleway" pitchFamily="2" charset="-52"/>
              </a:rPr>
              <a:t>к конкретному виду профессиональной деятельности</a:t>
            </a:r>
            <a:r>
              <a:rPr lang="ru-RU" sz="1200" dirty="0">
                <a:solidFill>
                  <a:schemeClr val="tx1"/>
                </a:solidFill>
                <a:latin typeface="Raleway" pitchFamily="2" charset="-52"/>
              </a:rPr>
              <a:t> либо ориентированную на </a:t>
            </a:r>
            <a:r>
              <a:rPr lang="ru-RU" sz="1200" b="1" dirty="0">
                <a:solidFill>
                  <a:schemeClr val="tx1"/>
                </a:solidFill>
                <a:latin typeface="Raleway" pitchFamily="2" charset="-52"/>
              </a:rPr>
              <a:t>определенный вид деятельности межотраслевого характера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EF74C90A-BF0A-4A40-B746-66B6C3D0F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3" y="5729105"/>
            <a:ext cx="501356" cy="50135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170E9A7-9D83-4C26-9FA9-C3D4B235F1BA}"/>
              </a:ext>
            </a:extLst>
          </p:cNvPr>
          <p:cNvSpPr txBox="1"/>
          <p:nvPr/>
        </p:nvSpPr>
        <p:spPr>
          <a:xfrm>
            <a:off x="1228224" y="5084156"/>
            <a:ext cx="2808987" cy="52322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Raleway" pitchFamily="2" charset="-52"/>
              </a:defRPr>
            </a:lvl1pPr>
          </a:lstStyle>
          <a:p>
            <a:r>
              <a:rPr lang="ru-RU" sz="1400" dirty="0">
                <a:solidFill>
                  <a:srgbClr val="F06233"/>
                </a:solidFill>
              </a:rPr>
              <a:t>базовых</a:t>
            </a:r>
            <a:r>
              <a:rPr lang="ru-RU" sz="1400" dirty="0">
                <a:solidFill>
                  <a:srgbClr val="263A76"/>
                </a:solidFill>
              </a:rPr>
              <a:t> компетенций цифровой экономики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1930CE8-6C4A-4085-B822-79C7A7F0A45D}"/>
              </a:ext>
            </a:extLst>
          </p:cNvPr>
          <p:cNvSpPr txBox="1"/>
          <p:nvPr/>
        </p:nvSpPr>
        <p:spPr>
          <a:xfrm>
            <a:off x="1228224" y="5738949"/>
            <a:ext cx="3156492" cy="52322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Raleway" pitchFamily="2" charset="-52"/>
              </a:defRPr>
            </a:lvl1pPr>
          </a:lstStyle>
          <a:p>
            <a:r>
              <a:rPr lang="ru-RU" sz="1400" dirty="0">
                <a:solidFill>
                  <a:srgbClr val="F06233"/>
                </a:solidFill>
              </a:rPr>
              <a:t>профессиональных</a:t>
            </a:r>
            <a:r>
              <a:rPr lang="ru-RU" sz="1400" dirty="0">
                <a:solidFill>
                  <a:srgbClr val="263A76"/>
                </a:solidFill>
              </a:rPr>
              <a:t> компетенций цифровой экономики</a:t>
            </a:r>
          </a:p>
        </p:txBody>
      </p:sp>
      <p:graphicFrame>
        <p:nvGraphicFramePr>
          <p:cNvPr id="30" name="Таблица 29">
            <a:extLst>
              <a:ext uri="{FF2B5EF4-FFF2-40B4-BE49-F238E27FC236}">
                <a16:creationId xmlns="" xmlns:a16="http://schemas.microsoft.com/office/drawing/2014/main" id="{775AB691-1570-4BBF-9D0F-136BF380D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458413"/>
              </p:ext>
            </p:extLst>
          </p:nvPr>
        </p:nvGraphicFramePr>
        <p:xfrm>
          <a:off x="6844284" y="1366088"/>
          <a:ext cx="5138166" cy="5286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446">
                  <a:extLst>
                    <a:ext uri="{9D8B030D-6E8A-4147-A177-3AD203B41FA5}">
                      <a16:colId xmlns="" xmlns:a16="http://schemas.microsoft.com/office/drawing/2014/main" val="4125839138"/>
                    </a:ext>
                  </a:extLst>
                </a:gridCol>
                <a:gridCol w="4100720">
                  <a:extLst>
                    <a:ext uri="{9D8B030D-6E8A-4147-A177-3AD203B41FA5}">
                      <a16:colId xmlns="" xmlns:a16="http://schemas.microsoft.com/office/drawing/2014/main" val="3671478970"/>
                    </a:ext>
                  </a:extLst>
                </a:gridCol>
              </a:tblGrid>
              <a:tr h="151034">
                <a:tc gridSpan="2">
                  <a:txBody>
                    <a:bodyPr/>
                    <a:lstStyle/>
                    <a:p>
                      <a:pPr algn="l">
                        <a:lnSpc>
                          <a:spcPct val="98000"/>
                        </a:lnSpc>
                        <a:spcAft>
                          <a:spcPts val="600"/>
                        </a:spcAft>
                      </a:pPr>
                      <a:r>
                        <a:rPr lang="ru-RU" sz="900" b="1" dirty="0">
                          <a:effectLst/>
                          <a:latin typeface="Raleway" pitchFamily="2" charset="-52"/>
                        </a:rPr>
                        <a:t>МДК ХХ.ХХ Информационные системы в экономике</a:t>
                      </a:r>
                      <a:endParaRPr lang="ru-RU" sz="900" b="1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0065679"/>
                  </a:ext>
                </a:extLst>
              </a:tr>
              <a:tr h="151034">
                <a:tc rowSpan="9">
                  <a:txBody>
                    <a:bodyPr/>
                    <a:lstStyle/>
                    <a:p>
                      <a:pPr algn="l">
                        <a:lnSpc>
                          <a:spcPct val="98000"/>
                        </a:lnSpc>
                        <a:spcAft>
                          <a:spcPts val="600"/>
                        </a:spcAft>
                      </a:pPr>
                      <a:r>
                        <a:rPr lang="ru-RU" sz="900" b="1" dirty="0">
                          <a:effectLst/>
                          <a:latin typeface="Raleway" pitchFamily="2" charset="-52"/>
                        </a:rPr>
                        <a:t>Тема </a:t>
                      </a:r>
                      <a:r>
                        <a:rPr lang="ru-RU" sz="900" b="1" dirty="0">
                          <a:effectLst/>
                          <a:latin typeface="Montserrat" panose="00000500000000000000" pitchFamily="2" charset="-52"/>
                        </a:rPr>
                        <a:t>1.1. </a:t>
                      </a: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Влияние цифровой трансформации на экономику и бизнес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>
                    <a:lnL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8000"/>
                        </a:lnSpc>
                        <a:spcAft>
                          <a:spcPts val="600"/>
                        </a:spcAft>
                        <a:tabLst>
                          <a:tab pos="182245" algn="l"/>
                          <a:tab pos="304800" algn="l"/>
                        </a:tabLst>
                      </a:pPr>
                      <a:r>
                        <a:rPr lang="ru-RU" sz="900" b="1" dirty="0">
                          <a:effectLst/>
                          <a:latin typeface="Raleway" pitchFamily="2" charset="-52"/>
                        </a:rPr>
                        <a:t>Содержание</a:t>
                      </a:r>
                      <a:endParaRPr lang="ru-RU" sz="900" b="1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94482530"/>
                  </a:ext>
                </a:extLst>
              </a:tr>
              <a:tr h="302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263A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8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182245" algn="l"/>
                          <a:tab pos="304800" algn="l"/>
                        </a:tabLst>
                      </a:pP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Влияние информационной экономики на участников рынка (покупатели, производители, структура коммерческих отношений)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80142933"/>
                  </a:ext>
                </a:extLst>
              </a:tr>
              <a:tr h="302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8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182245" algn="l"/>
                          <a:tab pos="304800" algn="l"/>
                        </a:tabLst>
                      </a:pP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Цифровая экономика как дальнейшее развитие новой (информационной) экономики. Ключевые тренды в цифровой экономике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6936518"/>
                  </a:ext>
                </a:extLst>
              </a:tr>
              <a:tr h="151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8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182245" algn="l"/>
                          <a:tab pos="304800" algn="l"/>
                        </a:tabLst>
                      </a:pPr>
                      <a:r>
                        <a:rPr lang="ru-RU" sz="900">
                          <a:effectLst/>
                          <a:latin typeface="Raleway" pitchFamily="2" charset="-52"/>
                        </a:rPr>
                        <a:t>Влияние цифровой трансформации на бизнес-среду</a:t>
                      </a:r>
                      <a:endParaRPr lang="ru-RU" sz="90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5143008"/>
                  </a:ext>
                </a:extLst>
              </a:tr>
              <a:tr h="151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8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182245" algn="l"/>
                          <a:tab pos="304800" algn="l"/>
                        </a:tabLst>
                      </a:pPr>
                      <a:r>
                        <a:rPr lang="ru-RU" sz="900">
                          <a:effectLst/>
                          <a:latin typeface="Raleway" pitchFamily="2" charset="-52"/>
                        </a:rPr>
                        <a:t>Цифровая трансформация промышленности</a:t>
                      </a:r>
                      <a:endParaRPr lang="ru-RU" sz="90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0160549"/>
                  </a:ext>
                </a:extLst>
              </a:tr>
              <a:tr h="453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8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182245" algn="l"/>
                          <a:tab pos="304800" algn="l"/>
                        </a:tabLst>
                      </a:pP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Снижение издержек в цифровой экономике, цифровое пиратство, возможности ценовой дискриминации в цифровой экономике, проблемы раскрытия персональных данных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97681234"/>
                  </a:ext>
                </a:extLst>
              </a:tr>
              <a:tr h="151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263A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8000"/>
                        </a:lnSpc>
                        <a:spcAft>
                          <a:spcPts val="600"/>
                        </a:spcAft>
                        <a:tabLst>
                          <a:tab pos="182245" algn="l"/>
                          <a:tab pos="304800" algn="l"/>
                        </a:tabLst>
                      </a:pPr>
                      <a:r>
                        <a:rPr lang="ru-RU" sz="900" b="1" dirty="0">
                          <a:effectLst/>
                          <a:latin typeface="Raleway" pitchFamily="2" charset="-52"/>
                        </a:rPr>
                        <a:t>В том числе практических занятий и лабораторных работ</a:t>
                      </a:r>
                      <a:endParaRPr lang="ru-RU" sz="900" b="1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17516683"/>
                  </a:ext>
                </a:extLst>
              </a:tr>
              <a:tr h="302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263A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8000"/>
                        </a:lnSpc>
                        <a:spcAft>
                          <a:spcPts val="600"/>
                        </a:spcAft>
                        <a:tabLst>
                          <a:tab pos="243840" algn="l"/>
                        </a:tabLst>
                      </a:pP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Практическое занятие </a:t>
                      </a:r>
                      <a:r>
                        <a:rPr lang="ru-RU" sz="900" dirty="0">
                          <a:effectLst/>
                          <a:latin typeface="Montserrat" panose="00000500000000000000" pitchFamily="2" charset="-52"/>
                        </a:rPr>
                        <a:t>1. </a:t>
                      </a: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Анализ перспектив развития цифровой экономики с помощью информационных сервисов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8693995"/>
                  </a:ext>
                </a:extLst>
              </a:tr>
              <a:tr h="302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8000"/>
                        </a:lnSpc>
                        <a:spcAft>
                          <a:spcPts val="600"/>
                        </a:spcAft>
                        <a:tabLst>
                          <a:tab pos="243840" algn="l"/>
                        </a:tabLst>
                      </a:pP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Практическое занятие </a:t>
                      </a:r>
                      <a:r>
                        <a:rPr lang="ru-RU" sz="900" dirty="0">
                          <a:effectLst/>
                          <a:latin typeface="Montserrat" panose="00000500000000000000" pitchFamily="2" charset="-52"/>
                        </a:rPr>
                        <a:t>2. </a:t>
                      </a: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Применение информационных сервисов </a:t>
                      </a:r>
                      <a:br>
                        <a:rPr lang="ru-RU" sz="900" dirty="0">
                          <a:effectLst/>
                          <a:latin typeface="Raleway" pitchFamily="2" charset="-52"/>
                        </a:rPr>
                      </a:b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в профессиональной деятельности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2326823"/>
                  </a:ext>
                </a:extLst>
              </a:tr>
              <a:tr h="151034">
                <a:tc rowSpan="9">
                  <a:txBody>
                    <a:bodyPr/>
                    <a:lstStyle/>
                    <a:p>
                      <a:pPr algn="l">
                        <a:lnSpc>
                          <a:spcPct val="98000"/>
                        </a:lnSpc>
                        <a:spcAft>
                          <a:spcPts val="600"/>
                        </a:spcAft>
                      </a:pPr>
                      <a:r>
                        <a:rPr lang="ru-RU" sz="900" b="1" dirty="0">
                          <a:effectLst/>
                          <a:latin typeface="Raleway" pitchFamily="2" charset="-52"/>
                        </a:rPr>
                        <a:t>Тема </a:t>
                      </a:r>
                      <a:r>
                        <a:rPr lang="ru-RU" sz="900" b="1" dirty="0">
                          <a:effectLst/>
                          <a:latin typeface="Montserrat" panose="00000500000000000000" pitchFamily="2" charset="-52"/>
                        </a:rPr>
                        <a:t>1.2. </a:t>
                      </a: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Применение цифровых технологий в экономике информационных систем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>
                    <a:lnL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8000"/>
                        </a:lnSpc>
                        <a:spcAft>
                          <a:spcPts val="600"/>
                        </a:spcAft>
                      </a:pPr>
                      <a:r>
                        <a:rPr lang="ru-RU" sz="900" b="1" dirty="0">
                          <a:effectLst/>
                          <a:latin typeface="Raleway" pitchFamily="2" charset="-52"/>
                        </a:rPr>
                        <a:t>Содержание</a:t>
                      </a:r>
                      <a:endParaRPr lang="ru-RU" sz="900" b="1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7206508"/>
                  </a:ext>
                </a:extLst>
              </a:tr>
              <a:tr h="302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8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74320" algn="l"/>
                        </a:tabLst>
                      </a:pP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Новые производственные технологии, промышленный интернет, технологии беспроводной связи, Интернет вещей 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3629507"/>
                  </a:ext>
                </a:extLst>
              </a:tr>
              <a:tr h="302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8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74320" algn="l"/>
                        </a:tabLst>
                      </a:pP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Суть технологий и их применение в различных секторах экономики, </a:t>
                      </a:r>
                      <a:br>
                        <a:rPr lang="ru-RU" sz="900" dirty="0">
                          <a:effectLst/>
                          <a:latin typeface="Raleway" pitchFamily="2" charset="-52"/>
                        </a:rPr>
                      </a:b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в государственном секторе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9031595"/>
                  </a:ext>
                </a:extLst>
              </a:tr>
              <a:tr h="453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8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05740" algn="l"/>
                          <a:tab pos="274320" algn="l"/>
                        </a:tabLst>
                      </a:pP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Оценка эффективности внедрения цифровых бухгалтерского учёта технологий на предприятии. Умное производство. Мобильные телекоммуникации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67748829"/>
                  </a:ext>
                </a:extLst>
              </a:tr>
              <a:tr h="151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263A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8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74320" algn="l"/>
                        </a:tabLst>
                      </a:pP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Услуги, управляемые данными. Облачные сервисы.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01365021"/>
                  </a:ext>
                </a:extLst>
              </a:tr>
              <a:tr h="302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8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74320" algn="l"/>
                        </a:tabLst>
                      </a:pP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Преимущества и недостатки внедрения цифровых технологий </a:t>
                      </a:r>
                      <a:br>
                        <a:rPr lang="ru-RU" sz="900" dirty="0">
                          <a:effectLst/>
                          <a:latin typeface="Raleway" pitchFamily="2" charset="-52"/>
                        </a:rPr>
                      </a:b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в информационных системах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655607"/>
                  </a:ext>
                </a:extLst>
              </a:tr>
              <a:tr h="151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8000"/>
                        </a:lnSpc>
                        <a:spcAft>
                          <a:spcPts val="600"/>
                        </a:spcAft>
                      </a:pPr>
                      <a:r>
                        <a:rPr lang="ru-RU" sz="900" b="1" dirty="0">
                          <a:effectLst/>
                          <a:latin typeface="Raleway" pitchFamily="2" charset="-52"/>
                        </a:rPr>
                        <a:t>В том числе практических занятий и лабораторных работ</a:t>
                      </a:r>
                      <a:endParaRPr lang="ru-RU" sz="900" b="1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79056144"/>
                  </a:ext>
                </a:extLst>
              </a:tr>
              <a:tr h="302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8000"/>
                        </a:lnSpc>
                        <a:spcAft>
                          <a:spcPts val="600"/>
                        </a:spcAft>
                        <a:tabLst>
                          <a:tab pos="266700" algn="l"/>
                        </a:tabLst>
                      </a:pP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Практическое занятие </a:t>
                      </a:r>
                      <a:r>
                        <a:rPr lang="ru-RU" sz="900" dirty="0">
                          <a:effectLst/>
                          <a:latin typeface="Montserrat" panose="00000500000000000000" pitchFamily="2" charset="-52"/>
                        </a:rPr>
                        <a:t>3.</a:t>
                      </a: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 Исследование проблем, стоящих перед предприятиями при выборе облачных ИТ-сервисов для внедрения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91836851"/>
                  </a:ext>
                </a:extLst>
              </a:tr>
              <a:tr h="75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8000"/>
                        </a:lnSpc>
                        <a:spcAft>
                          <a:spcPts val="600"/>
                        </a:spcAft>
                        <a:tabLst>
                          <a:tab pos="266700" algn="l"/>
                        </a:tabLst>
                      </a:pP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Практическое занятие </a:t>
                      </a:r>
                      <a:r>
                        <a:rPr lang="ru-RU" sz="900" dirty="0">
                          <a:effectLst/>
                          <a:latin typeface="Montserrat" panose="00000500000000000000" pitchFamily="2" charset="-52"/>
                        </a:rPr>
                        <a:t>4. </a:t>
                      </a: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Анализ существующих методов, моделей </a:t>
                      </a:r>
                      <a:br>
                        <a:rPr lang="ru-RU" sz="900" dirty="0">
                          <a:effectLst/>
                          <a:latin typeface="Raleway" pitchFamily="2" charset="-52"/>
                        </a:rPr>
                      </a:b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и программных продуктов оценки эффективности и рисков внедрения инвестиционных ИТ-проектов на предмет их возможного использования </a:t>
                      </a:r>
                      <a:br>
                        <a:rPr lang="ru-RU" sz="900" dirty="0">
                          <a:effectLst/>
                          <a:latin typeface="Raleway" pitchFamily="2" charset="-52"/>
                        </a:rPr>
                      </a:b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для обоснования решений при внедрении облачных технологий </a:t>
                      </a:r>
                      <a:br>
                        <a:rPr lang="ru-RU" sz="900" dirty="0">
                          <a:effectLst/>
                          <a:latin typeface="Raleway" pitchFamily="2" charset="-52"/>
                        </a:rPr>
                      </a:br>
                      <a:r>
                        <a:rPr lang="ru-RU" sz="900" dirty="0">
                          <a:effectLst/>
                          <a:latin typeface="Raleway" pitchFamily="2" charset="-52"/>
                        </a:rPr>
                        <a:t>в условиях неопределенности</a:t>
                      </a:r>
                      <a:endParaRPr lang="ru-RU" sz="900" dirty="0">
                        <a:effectLst/>
                        <a:latin typeface="Raleway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5771952"/>
                  </a:ext>
                </a:extLst>
              </a:tr>
            </a:tbl>
          </a:graphicData>
        </a:graphic>
      </p:graphicFrame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AF3271BB-DD45-4429-BA82-30C6C2C09992}"/>
              </a:ext>
            </a:extLst>
          </p:cNvPr>
          <p:cNvSpPr/>
          <p:nvPr/>
        </p:nvSpPr>
        <p:spPr>
          <a:xfrm>
            <a:off x="4656288" y="4553225"/>
            <a:ext cx="1918824" cy="1785233"/>
          </a:xfrm>
          <a:prstGeom prst="rect">
            <a:avLst/>
          </a:prstGeom>
          <a:solidFill>
            <a:srgbClr val="F06233">
              <a:alpha val="10000"/>
            </a:srgbClr>
          </a:solidFill>
          <a:ln w="28575">
            <a:solidFill>
              <a:srgbClr val="F0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aleway" pitchFamily="2" charset="-52"/>
              </a:rPr>
              <a:t>Пример содержания цифрового модуля </a:t>
            </a:r>
            <a:br>
              <a:rPr lang="ru-RU" sz="1200" b="1" dirty="0">
                <a:solidFill>
                  <a:schemeClr val="tx1"/>
                </a:solidFill>
                <a:latin typeface="Raleway" pitchFamily="2" charset="-52"/>
              </a:rPr>
            </a:br>
            <a:r>
              <a:rPr lang="ru-RU" sz="1200" dirty="0">
                <a:solidFill>
                  <a:schemeClr val="tx1"/>
                </a:solidFill>
                <a:latin typeface="Raleway" pitchFamily="2" charset="-52"/>
              </a:rPr>
              <a:t>для профессии 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09.01.03</a:t>
            </a:r>
            <a:r>
              <a:rPr lang="ru-RU" sz="1200" dirty="0">
                <a:solidFill>
                  <a:schemeClr val="tx1"/>
                </a:solidFill>
                <a:latin typeface="Raleway" pitchFamily="2" charset="-52"/>
              </a:rPr>
              <a:t> Оператор информационных систем и ресурсов</a:t>
            </a:r>
            <a:endParaRPr lang="ru-RU" sz="1200" b="1" dirty="0">
              <a:solidFill>
                <a:schemeClr val="tx1"/>
              </a:solidFill>
              <a:latin typeface="Raleway" pitchFamily="2" charset="-52"/>
            </a:endParaRP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FFEFE54B-6D9D-40FF-B70B-3ABE1ECA98F7}"/>
              </a:ext>
            </a:extLst>
          </p:cNvPr>
          <p:cNvCxnSpPr>
            <a:stCxn id="39" idx="3"/>
          </p:cNvCxnSpPr>
          <p:nvPr/>
        </p:nvCxnSpPr>
        <p:spPr>
          <a:xfrm flipV="1">
            <a:off x="6575112" y="5445841"/>
            <a:ext cx="269172" cy="1"/>
          </a:xfrm>
          <a:prstGeom prst="straightConnector1">
            <a:avLst/>
          </a:prstGeom>
          <a:ln w="28575">
            <a:solidFill>
              <a:srgbClr val="F062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EA6D10F-7B93-4FCD-9A5B-170AE574D7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7" y="5121652"/>
            <a:ext cx="424069" cy="46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8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20025CD5-4D00-4A44-BCC9-D2148901D4E9}"/>
              </a:ext>
            </a:extLst>
          </p:cNvPr>
          <p:cNvSpPr/>
          <p:nvPr/>
        </p:nvSpPr>
        <p:spPr>
          <a:xfrm>
            <a:off x="0" y="629349"/>
            <a:ext cx="12192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DABCE0-8AFF-4FE0-B31C-0491921C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40" y="126586"/>
            <a:ext cx="8031600" cy="629019"/>
          </a:xfrm>
        </p:spPr>
        <p:txBody>
          <a:bodyPr>
            <a:normAutofit/>
          </a:bodyPr>
          <a:lstStyle/>
          <a:p>
            <a:r>
              <a:rPr lang="ru-RU" dirty="0" smtClean="0"/>
              <a:t>СКВОЗНОЙ ПРОЕКТНЫЙ МОДУЛЬ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7166411-65A5-49CC-A82F-BAD25BE431BD}"/>
              </a:ext>
            </a:extLst>
          </p:cNvPr>
          <p:cNvSpPr txBox="1"/>
          <p:nvPr/>
        </p:nvSpPr>
        <p:spPr>
          <a:xfrm>
            <a:off x="629538" y="629349"/>
            <a:ext cx="10762360" cy="738664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Raleway" pitchFamily="2" charset="-52"/>
              </a:defRPr>
            </a:lvl1pPr>
          </a:lstStyle>
          <a:p>
            <a:r>
              <a:rPr lang="ru-RU" sz="1400" b="0" dirty="0" smtClean="0">
                <a:solidFill>
                  <a:srgbClr val="263A76"/>
                </a:solidFill>
              </a:rPr>
              <a:t>Сквозной проектный модуль, предназначенный для реализации практико-ориентированного подхода и освоение дополнительных </a:t>
            </a:r>
            <a:r>
              <a:rPr lang="ru-RU" sz="1400" b="0" dirty="0">
                <a:solidFill>
                  <a:srgbClr val="263A76"/>
                </a:solidFill>
              </a:rPr>
              <a:t>профессиональных компетенций, соответствующих виду деятельности «реализация управления проектами с учетом отраслевой специфики»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8" y="1505621"/>
            <a:ext cx="4889255" cy="51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85" y="1368014"/>
            <a:ext cx="4999045" cy="527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932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b3432825f_1_1"/>
          <p:cNvSpPr txBox="1"/>
          <p:nvPr/>
        </p:nvSpPr>
        <p:spPr>
          <a:xfrm>
            <a:off x="2191750" y="1078125"/>
            <a:ext cx="8934300" cy="16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1D3B75"/>
                </a:solidFill>
                <a:latin typeface="Raleway"/>
                <a:ea typeface="Raleway"/>
                <a:cs typeface="Raleway"/>
                <a:sym typeface="Raleway"/>
              </a:rPr>
              <a:t>СПАСИБО ЗА ВНИМАНИЕ</a:t>
            </a:r>
            <a:endParaRPr sz="4000" b="1" dirty="0">
              <a:solidFill>
                <a:srgbClr val="1D3B7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50" dirty="0">
              <a:solidFill>
                <a:srgbClr val="2A2C4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400"/>
              </a:spcBef>
              <a:buSzPts val="1100"/>
              <a:buNone/>
            </a:pPr>
            <a:r>
              <a:rPr lang="ru-RU" sz="1850" dirty="0">
                <a:solidFill>
                  <a:srgbClr val="2A2C40"/>
                </a:solidFill>
                <a:latin typeface="Raleway" pitchFamily="2" charset="-52"/>
                <a:ea typeface="Raleway Medium"/>
                <a:cs typeface="Raleway Medium"/>
                <a:sym typeface="Raleway Medium"/>
              </a:rPr>
              <a:t>Центр содержания и новых образовательных технологий </a:t>
            </a:r>
            <a:br>
              <a:rPr lang="ru-RU" sz="1850" dirty="0">
                <a:solidFill>
                  <a:srgbClr val="2A2C40"/>
                </a:solidFill>
                <a:latin typeface="Raleway" pitchFamily="2" charset="-52"/>
                <a:ea typeface="Raleway Medium"/>
                <a:cs typeface="Raleway Medium"/>
                <a:sym typeface="Raleway Medium"/>
              </a:rPr>
            </a:br>
            <a:r>
              <a:rPr lang="ru-RU" sz="1850" dirty="0">
                <a:solidFill>
                  <a:srgbClr val="2A2C40"/>
                </a:solidFill>
                <a:latin typeface="Raleway" pitchFamily="2" charset="-52"/>
                <a:ea typeface="Raleway Medium"/>
                <a:cs typeface="Raleway Medium"/>
                <a:sym typeface="Raleway Medium"/>
              </a:rPr>
              <a:t>среднего профессионального образования</a:t>
            </a:r>
            <a:endParaRPr lang="ru-RU" sz="4500" dirty="0">
              <a:solidFill>
                <a:srgbClr val="1D3B75"/>
              </a:solidFill>
              <a:latin typeface="Raleway" pitchFamily="2" charset="-52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0" name="Google Shape;180;g1fb3432825f_1_1"/>
          <p:cNvSpPr txBox="1"/>
          <p:nvPr/>
        </p:nvSpPr>
        <p:spPr>
          <a:xfrm>
            <a:off x="2671423" y="3744919"/>
            <a:ext cx="61044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 smtClean="0">
                <a:solidFill>
                  <a:srgbClr val="254695"/>
                </a:solidFill>
                <a:latin typeface="Raleway"/>
                <a:ea typeface="Raleway"/>
                <a:cs typeface="Raleway"/>
                <a:sym typeface="Raleway"/>
              </a:rPr>
              <a:t>cams</a:t>
            </a:r>
            <a:r>
              <a:rPr lang="ru-RU" sz="1600" dirty="0" smtClean="0">
                <a:solidFill>
                  <a:srgbClr val="254695"/>
                </a:solidFill>
                <a:latin typeface="Raleway"/>
                <a:ea typeface="Raleway"/>
                <a:cs typeface="Raleway"/>
                <a:sym typeface="Raleway"/>
              </a:rPr>
              <a:t>@</a:t>
            </a:r>
            <a:r>
              <a:rPr lang="en-US" sz="1600" dirty="0" err="1" smtClean="0">
                <a:solidFill>
                  <a:srgbClr val="254695"/>
                </a:solidFill>
                <a:latin typeface="Raleway"/>
                <a:ea typeface="Raleway"/>
                <a:cs typeface="Raleway"/>
                <a:sym typeface="Raleway"/>
              </a:rPr>
              <a:t>firpo</a:t>
            </a:r>
            <a:r>
              <a:rPr lang="ru-RU" sz="1600" dirty="0" smtClean="0">
                <a:solidFill>
                  <a:srgbClr val="254695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ru-RU" sz="1600" dirty="0" err="1" smtClean="0">
                <a:solidFill>
                  <a:srgbClr val="254695"/>
                </a:solidFill>
                <a:latin typeface="Raleway"/>
                <a:ea typeface="Raleway"/>
                <a:cs typeface="Raleway"/>
                <a:sym typeface="Raleway"/>
              </a:rPr>
              <a:t>ru</a:t>
            </a:r>
            <a:endParaRPr sz="1600" b="0" i="0" u="none" strike="noStrike" dirty="0">
              <a:solidFill>
                <a:srgbClr val="25469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0" i="0" u="none" strike="noStrike" dirty="0">
              <a:solidFill>
                <a:srgbClr val="254695"/>
              </a:solidFill>
              <a:latin typeface="Raleway"/>
              <a:ea typeface="Raleway"/>
              <a:cs typeface="Raleway"/>
              <a:sym typeface="Raleway"/>
            </a:endParaRPr>
          </a:p>
          <a:p>
            <a:r>
              <a:rPr lang="ru-RU" sz="1600" dirty="0">
                <a:solidFill>
                  <a:srgbClr val="25469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sz="1600" dirty="0">
                <a:solidFill>
                  <a:srgbClr val="254695"/>
                </a:solidFill>
                <a:latin typeface="Montserrat"/>
                <a:ea typeface="Montserrat"/>
                <a:cs typeface="Montserrat"/>
                <a:sym typeface="Montserrat"/>
              </a:rPr>
              <a:t>+7 (915) 499-64-48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dirty="0">
              <a:solidFill>
                <a:srgbClr val="25469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 dirty="0">
                <a:solidFill>
                  <a:srgbClr val="254695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Центр содержания и новых образовательных технологий среднего профессионального образования (firpo.ru)</a:t>
            </a:r>
            <a:endParaRPr sz="1600" dirty="0">
              <a:solidFill>
                <a:srgbClr val="25469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5469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1" name="Google Shape;181;g1fb3432825f_1_1" descr="Интернет со сплошной заливкой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6337" y="4840921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fb3432825f_1_1" descr="Электронная почта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5390" y="3750456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fb3432825f_1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8976" y="4282180"/>
            <a:ext cx="270875" cy="27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9;g1fb3432825f_1_1">
            <a:extLst>
              <a:ext uri="{FF2B5EF4-FFF2-40B4-BE49-F238E27FC236}">
                <a16:creationId xmlns="" xmlns:a16="http://schemas.microsoft.com/office/drawing/2014/main" id="{768977C6-2F12-4031-92EF-94B1ADC579E7}"/>
              </a:ext>
            </a:extLst>
          </p:cNvPr>
          <p:cNvSpPr txBox="1"/>
          <p:nvPr/>
        </p:nvSpPr>
        <p:spPr>
          <a:xfrm>
            <a:off x="2290810" y="3134064"/>
            <a:ext cx="8934300" cy="42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400"/>
              </a:spcBef>
              <a:buSzPts val="1100"/>
              <a:buNone/>
            </a:pPr>
            <a:r>
              <a:rPr lang="ru-RU" sz="1850" b="1" dirty="0">
                <a:solidFill>
                  <a:srgbClr val="2A2C40"/>
                </a:solidFill>
                <a:latin typeface="Raleway" pitchFamily="2" charset="-52"/>
                <a:ea typeface="Raleway Medium"/>
                <a:cs typeface="Raleway Medium"/>
                <a:sym typeface="Raleway Medium"/>
              </a:rPr>
              <a:t>ЕМЕЛЬЯНЕНКО Марина Станиславовна</a:t>
            </a:r>
            <a:endParaRPr lang="ru-RU" sz="1850" dirty="0">
              <a:solidFill>
                <a:srgbClr val="2A2C40"/>
              </a:solidFill>
              <a:latin typeface="Raleway" pitchFamily="2" charset="-52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9D5ACA94-028E-C7A7-BA41-75BF929F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39" y="44770"/>
            <a:ext cx="8669735" cy="812530"/>
          </a:xfr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a typeface="+mn-ea"/>
                <a:cs typeface="Arial" panose="020B0604020202020204" pitchFamily="34" charset="0"/>
              </a:rPr>
              <a:t>2022</a:t>
            </a:r>
            <a:r>
              <a:rPr lang="ru-RU" dirty="0">
                <a:ea typeface="+mn-ea"/>
                <a:cs typeface="Arial" panose="020B0604020202020204" pitchFamily="34" charset="0"/>
              </a:rPr>
              <a:t> год - ЯДРО СРЕДНЕГО ПРОФЕССИОНАЛЬНОГО ПЕДАГОГИЧЕСКОГО ОБРАЗОВАНИЯ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881E21E-09C4-AFB8-0AAA-93FD3D4F9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26" y="1669725"/>
            <a:ext cx="413065" cy="41306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F4033D8-BCB1-B6A1-B7D8-430887B85A6C}"/>
              </a:ext>
            </a:extLst>
          </p:cNvPr>
          <p:cNvSpPr/>
          <p:nvPr/>
        </p:nvSpPr>
        <p:spPr>
          <a:xfrm>
            <a:off x="750861" y="1069033"/>
            <a:ext cx="3783526" cy="366096"/>
          </a:xfrm>
          <a:prstGeom prst="rect">
            <a:avLst/>
          </a:prstGeom>
          <a:solidFill>
            <a:srgbClr val="254695"/>
          </a:solidFill>
          <a:ln w="19050" cap="flat" cmpd="sng" algn="ctr">
            <a:solidFill>
              <a:srgbClr val="2546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031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-52"/>
              </a:rPr>
              <a:t>Система педагогического образования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906E65B-8B6D-EB88-8C16-2FFADA853630}"/>
              </a:ext>
            </a:extLst>
          </p:cNvPr>
          <p:cNvSpPr/>
          <p:nvPr/>
        </p:nvSpPr>
        <p:spPr>
          <a:xfrm>
            <a:off x="738231" y="2130735"/>
            <a:ext cx="2072577" cy="609136"/>
          </a:xfrm>
          <a:prstGeom prst="rect">
            <a:avLst/>
          </a:prstGeom>
          <a:noFill/>
          <a:ln w="19050" cap="flat" cmpd="sng" algn="ctr">
            <a:solidFill>
              <a:srgbClr val="2546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031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54695"/>
                </a:solidFill>
                <a:effectLst/>
                <a:uLnTx/>
                <a:uFillTx/>
                <a:latin typeface="Raleway" pitchFamily="2" charset="-52"/>
              </a:rPr>
              <a:t>Среднее профессиональное образование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BEF1B93-9B27-C70F-006A-30C710AA60EB}"/>
              </a:ext>
            </a:extLst>
          </p:cNvPr>
          <p:cNvSpPr/>
          <p:nvPr/>
        </p:nvSpPr>
        <p:spPr>
          <a:xfrm>
            <a:off x="3129094" y="2136734"/>
            <a:ext cx="1392663" cy="597138"/>
          </a:xfrm>
          <a:prstGeom prst="rect">
            <a:avLst/>
          </a:prstGeom>
          <a:noFill/>
          <a:ln w="19050" cap="flat" cmpd="sng" algn="ctr">
            <a:solidFill>
              <a:srgbClr val="2546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031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54695"/>
                </a:solidFill>
                <a:effectLst/>
                <a:uLnTx/>
                <a:uFillTx/>
                <a:latin typeface="Raleway" pitchFamily="2" charset="-52"/>
              </a:rPr>
              <a:t>Высшее образование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="" xmlns:a16="http://schemas.microsoft.com/office/drawing/2014/main" id="{F2138E5D-A402-EF5C-375F-1B973540178D}"/>
              </a:ext>
            </a:extLst>
          </p:cNvPr>
          <p:cNvSpPr/>
          <p:nvPr/>
        </p:nvSpPr>
        <p:spPr>
          <a:xfrm rot="5400000">
            <a:off x="2459331" y="1581100"/>
            <a:ext cx="366585" cy="3783527"/>
          </a:xfrm>
          <a:prstGeom prst="rightBrace">
            <a:avLst>
              <a:gd name="adj1" fmla="val 96283"/>
              <a:gd name="adj2" fmla="val 50000"/>
            </a:avLst>
          </a:prstGeom>
          <a:noFill/>
          <a:ln w="28575" cap="flat" cmpd="sng" algn="ctr">
            <a:solidFill>
              <a:srgbClr val="2546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031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09F7F98-8F10-16AE-03E5-EF61CF8D0884}"/>
              </a:ext>
            </a:extLst>
          </p:cNvPr>
          <p:cNvSpPr/>
          <p:nvPr/>
        </p:nvSpPr>
        <p:spPr>
          <a:xfrm>
            <a:off x="738231" y="2899069"/>
            <a:ext cx="3783526" cy="301552"/>
          </a:xfrm>
          <a:prstGeom prst="rect">
            <a:avLst/>
          </a:prstGeom>
          <a:solidFill>
            <a:srgbClr val="254695"/>
          </a:solidFill>
          <a:ln w="19050" cap="flat" cmpd="sng" algn="ctr">
            <a:solidFill>
              <a:srgbClr val="254695"/>
            </a:solidFill>
            <a:prstDash val="solid"/>
          </a:ln>
          <a:effectLst/>
        </p:spPr>
        <p:txBody>
          <a:bodyPr rtlCol="0" anchor="ctr"/>
          <a:lstStyle/>
          <a:p>
            <a:pPr algn="ctr" defTabSz="903124"/>
            <a:r>
              <a:rPr lang="ru-RU" sz="1100" b="1" kern="0" dirty="0">
                <a:solidFill>
                  <a:prstClr val="white"/>
                </a:solidFill>
                <a:latin typeface="Raleway" pitchFamily="2" charset="-52"/>
              </a:rPr>
              <a:t>44.00.00 «Образование и педагогические науки»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F456ADC-9775-EADA-0660-65D7402C1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11" y="1710906"/>
            <a:ext cx="370170" cy="3701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C99AF58-FA4D-1492-7E2A-86F4452658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rgbClr val="F79646">
                <a:shade val="45000"/>
                <a:satMod val="135000"/>
              </a:srgbClr>
              <a:prstClr val="white"/>
            </a:duotone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20" y="3767205"/>
            <a:ext cx="1281973" cy="13488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D0B0198-ABCB-4A5E-CDFB-B42669B1F641}"/>
              </a:ext>
            </a:extLst>
          </p:cNvPr>
          <p:cNvSpPr txBox="1"/>
          <p:nvPr/>
        </p:nvSpPr>
        <p:spPr>
          <a:xfrm>
            <a:off x="3031928" y="4153456"/>
            <a:ext cx="15024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03124">
              <a:spcAft>
                <a:spcPts val="272"/>
              </a:spcAft>
            </a:pPr>
            <a:r>
              <a:rPr lang="ru-RU" sz="1000" b="1" dirty="0">
                <a:solidFill>
                  <a:schemeClr val="tx2"/>
                </a:solidFill>
                <a:latin typeface="Raleway" pitchFamily="2" charset="-52"/>
                <a:cs typeface="Arial" panose="020B0604020202020204" pitchFamily="34" charset="0"/>
              </a:rPr>
              <a:t>СИНХРОНИЗАЦИЯ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C50F616-BA27-5D5A-1257-2BDDA8F47433}"/>
              </a:ext>
            </a:extLst>
          </p:cNvPr>
          <p:cNvSpPr txBox="1"/>
          <p:nvPr/>
        </p:nvSpPr>
        <p:spPr>
          <a:xfrm>
            <a:off x="521716" y="3556216"/>
            <a:ext cx="2139019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03124"/>
            <a:r>
              <a:rPr lang="ru-RU" sz="1100" b="1" dirty="0">
                <a:solidFill>
                  <a:schemeClr val="tx2"/>
                </a:solidFill>
                <a:latin typeface="Raleway" pitchFamily="2" charset="-52"/>
                <a:ea typeface="Calibri" panose="020F0502020204030204" pitchFamily="34" charset="0"/>
              </a:rPr>
              <a:t>МЕТОДИЧЕСКИЕ РЕКОМЕНДАЦИИ </a:t>
            </a:r>
            <a:r>
              <a:rPr lang="ru-RU" sz="1100" dirty="0">
                <a:solidFill>
                  <a:prstClr val="black"/>
                </a:solidFill>
                <a:latin typeface="Raleway" pitchFamily="2" charset="-52"/>
                <a:ea typeface="Calibri" panose="020F0502020204030204" pitchFamily="34" charset="0"/>
              </a:rPr>
              <a:t/>
            </a:r>
            <a:br>
              <a:rPr lang="ru-RU" sz="1100" dirty="0">
                <a:solidFill>
                  <a:prstClr val="black"/>
                </a:solidFill>
                <a:latin typeface="Raleway" pitchFamily="2" charset="-52"/>
                <a:ea typeface="Calibri" panose="020F0502020204030204" pitchFamily="34" charset="0"/>
              </a:rPr>
            </a:br>
            <a:r>
              <a:rPr lang="ru-RU" sz="1100" dirty="0">
                <a:solidFill>
                  <a:prstClr val="black"/>
                </a:solidFill>
                <a:latin typeface="Raleway" pitchFamily="2" charset="-52"/>
                <a:ea typeface="Calibri" panose="020F0502020204030204" pitchFamily="34" charset="0"/>
              </a:rPr>
              <a:t>по подготовке кадров по программам СПО на основе единых подходов </a:t>
            </a:r>
            <a:br>
              <a:rPr lang="ru-RU" sz="1100" dirty="0">
                <a:solidFill>
                  <a:prstClr val="black"/>
                </a:solidFill>
                <a:latin typeface="Raleway" pitchFamily="2" charset="-52"/>
                <a:ea typeface="Calibri" panose="020F0502020204030204" pitchFamily="34" charset="0"/>
              </a:rPr>
            </a:br>
            <a:r>
              <a:rPr lang="ru-RU" sz="1100" dirty="0">
                <a:solidFill>
                  <a:prstClr val="black"/>
                </a:solidFill>
                <a:latin typeface="Raleway" pitchFamily="2" charset="-52"/>
                <a:ea typeface="Calibri" panose="020F0502020204030204" pitchFamily="34" charset="0"/>
              </a:rPr>
              <a:t>к их структуре и содержанию </a:t>
            </a:r>
            <a:br>
              <a:rPr lang="ru-RU" sz="1100" dirty="0">
                <a:solidFill>
                  <a:prstClr val="black"/>
                </a:solidFill>
                <a:latin typeface="Raleway" pitchFamily="2" charset="-52"/>
                <a:ea typeface="Calibri" panose="020F0502020204030204" pitchFamily="34" charset="0"/>
              </a:rPr>
            </a:br>
            <a:r>
              <a:rPr lang="ru-RU" sz="1100" dirty="0">
                <a:solidFill>
                  <a:prstClr val="black"/>
                </a:solidFill>
                <a:latin typeface="Raleway" pitchFamily="2" charset="-52"/>
                <a:ea typeface="Calibri" panose="020F0502020204030204" pitchFamily="34" charset="0"/>
              </a:rPr>
              <a:t>(</a:t>
            </a:r>
            <a:r>
              <a:rPr lang="ru-RU" sz="1100" b="1" dirty="0">
                <a:solidFill>
                  <a:prstClr val="black"/>
                </a:solidFill>
                <a:latin typeface="Raleway" pitchFamily="2" charset="-52"/>
                <a:ea typeface="Calibri" panose="020F0502020204030204" pitchFamily="34" charset="0"/>
              </a:rPr>
              <a:t>«Ядро среднего профессионального педагогического образования»)</a:t>
            </a:r>
            <a:endParaRPr lang="ru-RU" sz="1050" dirty="0">
              <a:solidFill>
                <a:prstClr val="black"/>
              </a:solidFill>
              <a:latin typeface="Raleway" pitchFamily="2" charset="-52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91AE0C08-D48D-A97F-4C20-DA62C14DEA5F}"/>
              </a:ext>
            </a:extLst>
          </p:cNvPr>
          <p:cNvCxnSpPr>
            <a:cxnSpLocks/>
          </p:cNvCxnSpPr>
          <p:nvPr/>
        </p:nvCxnSpPr>
        <p:spPr>
          <a:xfrm>
            <a:off x="2642623" y="3656156"/>
            <a:ext cx="0" cy="1908000"/>
          </a:xfrm>
          <a:prstGeom prst="line">
            <a:avLst/>
          </a:prstGeom>
          <a:noFill/>
          <a:ln w="28575" cap="flat" cmpd="sng" algn="ctr">
            <a:solidFill>
              <a:srgbClr val="254695"/>
            </a:solidFill>
            <a:prstDash val="soli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F7CC6F3-6BB3-03C3-DF21-1066A86FBDA4}"/>
              </a:ext>
            </a:extLst>
          </p:cNvPr>
          <p:cNvSpPr txBox="1"/>
          <p:nvPr/>
        </p:nvSpPr>
        <p:spPr>
          <a:xfrm>
            <a:off x="2947173" y="4361855"/>
            <a:ext cx="1671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03124">
              <a:spcAft>
                <a:spcPts val="272"/>
              </a:spcAft>
            </a:pPr>
            <a:r>
              <a:rPr lang="ru-RU" sz="1000" b="1" dirty="0">
                <a:solidFill>
                  <a:schemeClr val="tx2"/>
                </a:solidFill>
                <a:latin typeface="Raleway" pitchFamily="2" charset="-52"/>
                <a:cs typeface="Arial" panose="020B0604020202020204" pitchFamily="34" charset="0"/>
              </a:rPr>
              <a:t>в соответствии </a:t>
            </a:r>
            <a:br>
              <a:rPr lang="ru-RU" sz="1000" b="1" dirty="0">
                <a:solidFill>
                  <a:schemeClr val="tx2"/>
                </a:solidFill>
                <a:latin typeface="Raleway" pitchFamily="2" charset="-52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2"/>
                </a:solidFill>
                <a:latin typeface="Raleway" pitchFamily="2" charset="-52"/>
                <a:cs typeface="Arial" panose="020B0604020202020204" pitchFamily="34" charset="0"/>
              </a:rPr>
              <a:t>с профессиональным стандартом «Педагог»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050FD99-D066-B8C8-C35E-6F82294B7E7F}"/>
              </a:ext>
            </a:extLst>
          </p:cNvPr>
          <p:cNvSpPr/>
          <p:nvPr/>
        </p:nvSpPr>
        <p:spPr>
          <a:xfrm>
            <a:off x="2810808" y="3617848"/>
            <a:ext cx="1281973" cy="366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2546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031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54695"/>
                </a:solidFill>
                <a:effectLst/>
                <a:uLnTx/>
                <a:uFillTx/>
                <a:latin typeface="Raleway" pitchFamily="2" charset="-52"/>
              </a:rPr>
              <a:t>Компетенции СПО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D4B1A71-4739-8366-D7E5-B4230D34A81A}"/>
              </a:ext>
            </a:extLst>
          </p:cNvPr>
          <p:cNvSpPr/>
          <p:nvPr/>
        </p:nvSpPr>
        <p:spPr>
          <a:xfrm>
            <a:off x="3129094" y="5107308"/>
            <a:ext cx="1409268" cy="324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2546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031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54695"/>
                </a:solidFill>
                <a:effectLst/>
                <a:uLnTx/>
                <a:uFillTx/>
                <a:latin typeface="Raleway" pitchFamily="2" charset="-52"/>
              </a:rPr>
              <a:t>Компетенции ВО</a:t>
            </a:r>
          </a:p>
        </p:txBody>
      </p:sp>
      <p:sp>
        <p:nvSpPr>
          <p:cNvPr id="26" name="Правая фигурная скобка 25">
            <a:extLst>
              <a:ext uri="{FF2B5EF4-FFF2-40B4-BE49-F238E27FC236}">
                <a16:creationId xmlns="" xmlns:a16="http://schemas.microsoft.com/office/drawing/2014/main" id="{5480C710-01DB-8982-36C5-79B0BBA22AAE}"/>
              </a:ext>
            </a:extLst>
          </p:cNvPr>
          <p:cNvSpPr/>
          <p:nvPr/>
        </p:nvSpPr>
        <p:spPr>
          <a:xfrm rot="16200000" flipV="1">
            <a:off x="2446702" y="-285829"/>
            <a:ext cx="366585" cy="3783527"/>
          </a:xfrm>
          <a:prstGeom prst="rightBrace">
            <a:avLst>
              <a:gd name="adj1" fmla="val 96283"/>
              <a:gd name="adj2" fmla="val 50000"/>
            </a:avLst>
          </a:prstGeom>
          <a:noFill/>
          <a:ln w="28575" cap="flat" cmpd="sng" algn="ctr">
            <a:solidFill>
              <a:srgbClr val="2546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031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-52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3AB6954-2868-9CA4-49C0-C11BD0F9C7EE}"/>
              </a:ext>
            </a:extLst>
          </p:cNvPr>
          <p:cNvSpPr/>
          <p:nvPr/>
        </p:nvSpPr>
        <p:spPr>
          <a:xfrm>
            <a:off x="738231" y="5558901"/>
            <a:ext cx="3796154" cy="553998"/>
          </a:xfrm>
          <a:prstGeom prst="rect">
            <a:avLst/>
          </a:prstGeom>
          <a:noFill/>
          <a:ln w="28575">
            <a:solidFill>
              <a:srgbClr val="254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  <a:latin typeface="Raleway" pitchFamily="2" charset="-52"/>
                <a:cs typeface="Arial" panose="020B0604020202020204" pitchFamily="34" charset="0"/>
              </a:rPr>
              <a:t>протокол Коллегии Министерства просвещения Российской Федерации от 08.04.2022 № ПК-1вн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7D50454-C9DF-3FF5-E3B5-886DC2124577}"/>
              </a:ext>
            </a:extLst>
          </p:cNvPr>
          <p:cNvSpPr/>
          <p:nvPr/>
        </p:nvSpPr>
        <p:spPr>
          <a:xfrm>
            <a:off x="741770" y="6111700"/>
            <a:ext cx="3792615" cy="429238"/>
          </a:xfrm>
          <a:prstGeom prst="rect">
            <a:avLst/>
          </a:prstGeom>
          <a:noFill/>
          <a:ln w="28575">
            <a:solidFill>
              <a:srgbClr val="254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  <a:latin typeface="Raleway" pitchFamily="2" charset="-52"/>
                <a:cs typeface="Arial" panose="020B0604020202020204" pitchFamily="34" charset="0"/>
              </a:rPr>
              <a:t>Приказ ФГБОУ ДПО ИРПО </a:t>
            </a:r>
            <a:br>
              <a:rPr lang="ru-RU" sz="1100" dirty="0">
                <a:solidFill>
                  <a:schemeClr val="tx2"/>
                </a:solidFill>
                <a:latin typeface="Raleway" pitchFamily="2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2"/>
                </a:solidFill>
                <a:latin typeface="Raleway" pitchFamily="2" charset="-52"/>
                <a:cs typeface="Arial" panose="020B0604020202020204" pitchFamily="34" charset="0"/>
              </a:rPr>
              <a:t>от 15.06.2022 № П-183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BA1385D3-5A04-22DE-B600-87BB2012C831}"/>
              </a:ext>
            </a:extLst>
          </p:cNvPr>
          <p:cNvSpPr/>
          <p:nvPr/>
        </p:nvSpPr>
        <p:spPr>
          <a:xfrm>
            <a:off x="8925886" y="3957902"/>
            <a:ext cx="2843868" cy="2661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ОП.01 Основы педагогики</a:t>
            </a:r>
          </a:p>
          <a:p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ОП.02 Основы психологии</a:t>
            </a:r>
          </a:p>
          <a:p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ОП. 03 Основы обучения лиц с особыми образовательными потребностями</a:t>
            </a:r>
          </a:p>
          <a:p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ОП.04 Русский язык и культура профессиональной коммуникации педагога</a:t>
            </a:r>
          </a:p>
          <a:p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ОП.05 Возрастная анатомия, физиология и гигиена</a:t>
            </a:r>
          </a:p>
          <a:p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ОП.06 Информатика и ИКТ </a:t>
            </a:r>
            <a:b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в профессиональной деятельности</a:t>
            </a:r>
          </a:p>
          <a:p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ОП.07 Проектная и исследовательская деятельность в профессиональной сфере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57E1C326-0298-6A2A-130C-325D4BD428AC}"/>
              </a:ext>
            </a:extLst>
          </p:cNvPr>
          <p:cNvSpPr/>
          <p:nvPr/>
        </p:nvSpPr>
        <p:spPr>
          <a:xfrm>
            <a:off x="8917497" y="2583506"/>
            <a:ext cx="2843868" cy="1300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СГ.01 История России </a:t>
            </a:r>
          </a:p>
          <a:p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СГ.02 Иностранный язык </a:t>
            </a:r>
            <a:b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в профессиональной деятельности</a:t>
            </a:r>
          </a:p>
          <a:p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СГ.03 Физическая культура</a:t>
            </a:r>
          </a:p>
          <a:p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СГ.04 Безопасность жизнедеятельности </a:t>
            </a:r>
          </a:p>
          <a:p>
            <a:r>
              <a:rPr lang="ru-RU" sz="11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СГ.05 Основы финансовой грамотности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DD393C06-FD94-7CE3-8FD5-11DCD11CFE6E}"/>
              </a:ext>
            </a:extLst>
          </p:cNvPr>
          <p:cNvSpPr/>
          <p:nvPr/>
        </p:nvSpPr>
        <p:spPr>
          <a:xfrm>
            <a:off x="7185131" y="3078339"/>
            <a:ext cx="1311758" cy="305216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432 ч / 12 </a:t>
            </a:r>
            <a:r>
              <a:rPr lang="ru-RU" sz="1400" dirty="0" err="1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з.е</a:t>
            </a:r>
            <a:r>
              <a:rPr lang="ru-RU" sz="14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723DEA5C-E368-4DB2-9861-DFB239A49BFD}"/>
              </a:ext>
            </a:extLst>
          </p:cNvPr>
          <p:cNvSpPr/>
          <p:nvPr/>
        </p:nvSpPr>
        <p:spPr>
          <a:xfrm>
            <a:off x="7165158" y="4576919"/>
            <a:ext cx="1356319" cy="305216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360 ч / 10 </a:t>
            </a:r>
            <a:r>
              <a:rPr lang="ru-RU" sz="1400" dirty="0" err="1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з.е</a:t>
            </a:r>
            <a:r>
              <a:rPr lang="ru-RU" sz="14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423E1A8-B3AE-A90E-1A5F-0D57DAE7A07C}"/>
              </a:ext>
            </a:extLst>
          </p:cNvPr>
          <p:cNvSpPr txBox="1"/>
          <p:nvPr/>
        </p:nvSpPr>
        <p:spPr>
          <a:xfrm>
            <a:off x="6811861" y="5200488"/>
            <a:ext cx="2025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Raleway" pitchFamily="2" charset="-52"/>
                <a:cs typeface="Arial" panose="020B0604020202020204" pitchFamily="34" charset="0"/>
              </a:rPr>
              <a:t>Обязательный минимум  для включения в ОПОП по подготовке педагогических кадров – </a:t>
            </a:r>
            <a:r>
              <a:rPr lang="ru-RU" sz="1200" b="1" dirty="0">
                <a:latin typeface="Raleway" pitchFamily="2" charset="-52"/>
                <a:cs typeface="Arial" panose="020B0604020202020204" pitchFamily="34" charset="0"/>
              </a:rPr>
              <a:t>22 </a:t>
            </a:r>
            <a:r>
              <a:rPr lang="ru-RU" sz="1200" b="1" dirty="0" err="1">
                <a:latin typeface="Raleway" pitchFamily="2" charset="-52"/>
                <a:cs typeface="Arial" panose="020B0604020202020204" pitchFamily="34" charset="0"/>
              </a:rPr>
              <a:t>з.е</a:t>
            </a:r>
            <a:r>
              <a:rPr lang="ru-RU" sz="1200" b="1" dirty="0">
                <a:latin typeface="Raleway" pitchFamily="2" charset="-5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Стрелка вниз 36">
            <a:extLst>
              <a:ext uri="{FF2B5EF4-FFF2-40B4-BE49-F238E27FC236}">
                <a16:creationId xmlns="" xmlns:a16="http://schemas.microsoft.com/office/drawing/2014/main" id="{0138F4D8-CAB7-D3B3-0312-1E30782E7259}"/>
              </a:ext>
            </a:extLst>
          </p:cNvPr>
          <p:cNvSpPr/>
          <p:nvPr/>
        </p:nvSpPr>
        <p:spPr>
          <a:xfrm>
            <a:off x="7624986" y="4874180"/>
            <a:ext cx="432048" cy="338554"/>
          </a:xfrm>
          <a:prstGeom prst="downArrow">
            <a:avLst>
              <a:gd name="adj1" fmla="val 42233"/>
              <a:gd name="adj2" fmla="val 52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88DDA251-0FD4-F4D8-659A-93504DFE3DBA}"/>
              </a:ext>
            </a:extLst>
          </p:cNvPr>
          <p:cNvSpPr/>
          <p:nvPr/>
        </p:nvSpPr>
        <p:spPr>
          <a:xfrm>
            <a:off x="5076535" y="4584086"/>
            <a:ext cx="3024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Raleway" pitchFamily="2" charset="-52"/>
                <a:cs typeface="Arial" panose="020B0604020202020204" pitchFamily="34" charset="0"/>
              </a:rPr>
              <a:t>ОБЩЕПРОФЕССИОНАЛЬНЫЙ </a:t>
            </a:r>
          </a:p>
          <a:p>
            <a:r>
              <a:rPr lang="ru-RU" sz="1050" b="1" dirty="0">
                <a:latin typeface="Raleway" pitchFamily="2" charset="-52"/>
                <a:cs typeface="Arial" panose="020B0604020202020204" pitchFamily="34" charset="0"/>
              </a:rPr>
              <a:t>ЦИКЛ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4083A24A-5B95-27BD-5FE8-1EE4C32D5F6E}"/>
              </a:ext>
            </a:extLst>
          </p:cNvPr>
          <p:cNvSpPr/>
          <p:nvPr/>
        </p:nvSpPr>
        <p:spPr>
          <a:xfrm>
            <a:off x="5006870" y="2803644"/>
            <a:ext cx="23804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Raleway" pitchFamily="2" charset="-52"/>
                <a:cs typeface="Arial" panose="020B0604020202020204" pitchFamily="34" charset="0"/>
              </a:rPr>
              <a:t>СОЦИАЛЬНО-ГУМАНИТАРНЫЙ </a:t>
            </a:r>
          </a:p>
          <a:p>
            <a:r>
              <a:rPr lang="ru-RU" sz="1050" b="1" dirty="0">
                <a:latin typeface="Raleway" pitchFamily="2" charset="-52"/>
                <a:cs typeface="Arial" panose="020B0604020202020204" pitchFamily="34" charset="0"/>
              </a:rPr>
              <a:t>ЦИКЛ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2126700-A0DF-28CC-86BF-6F9D55C7A6AC}"/>
              </a:ext>
            </a:extLst>
          </p:cNvPr>
          <p:cNvSpPr txBox="1"/>
          <p:nvPr/>
        </p:nvSpPr>
        <p:spPr>
          <a:xfrm>
            <a:off x="8670071" y="1507952"/>
            <a:ext cx="3393884" cy="890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Дисциплины (модули)	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2 052 ч.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 Практика		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900 ч.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ГИА		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 ч.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B2CE53F-F30F-2A6A-F609-E8EBAC52CFD9}"/>
              </a:ext>
            </a:extLst>
          </p:cNvPr>
          <p:cNvSpPr txBox="1"/>
          <p:nvPr/>
        </p:nvSpPr>
        <p:spPr>
          <a:xfrm>
            <a:off x="5025011" y="1061267"/>
            <a:ext cx="4428726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Raleway" pitchFamily="2" charset="-52"/>
                <a:cs typeface="Arial" panose="020B0604020202020204" pitchFamily="34" charset="0"/>
              </a:rPr>
              <a:t>ОБЩИЕ ТРЕБОВАНИЯ К РАЗРАБОТКЕ ОБРАЗОВАТЕЛЬНЫХ ПРОГРАММ</a:t>
            </a:r>
          </a:p>
        </p:txBody>
      </p:sp>
      <p:sp>
        <p:nvSpPr>
          <p:cNvPr id="50" name="Скругленный прямоугольник 18">
            <a:extLst>
              <a:ext uri="{FF2B5EF4-FFF2-40B4-BE49-F238E27FC236}">
                <a16:creationId xmlns="" xmlns:a16="http://schemas.microsoft.com/office/drawing/2014/main" id="{42A51A33-F3DD-B8F3-AC06-3667121C3464}"/>
              </a:ext>
            </a:extLst>
          </p:cNvPr>
          <p:cNvSpPr/>
          <p:nvPr/>
        </p:nvSpPr>
        <p:spPr>
          <a:xfrm>
            <a:off x="4909311" y="1541704"/>
            <a:ext cx="2411762" cy="540907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Raleway" pitchFamily="2" charset="-52"/>
              <a:cs typeface="Arial" panose="020B0604020202020204" pitchFamily="34" charset="0"/>
            </a:endParaRPr>
          </a:p>
          <a:p>
            <a:pPr algn="r"/>
            <a:r>
              <a:rPr lang="ru-RU" sz="1400" b="1" dirty="0">
                <a:solidFill>
                  <a:schemeClr val="tx1"/>
                </a:solidFill>
                <a:latin typeface="Raleway" pitchFamily="2" charset="-52"/>
                <a:cs typeface="Arial" panose="020B0604020202020204" pitchFamily="34" charset="0"/>
              </a:rPr>
              <a:t>Обязательная часть:</a:t>
            </a:r>
            <a:endParaRPr lang="ru-RU" sz="1400" dirty="0">
              <a:solidFill>
                <a:schemeClr val="tx1"/>
              </a:solidFill>
              <a:latin typeface="Raleway" pitchFamily="2" charset="-52"/>
              <a:cs typeface="Arial" panose="020B0604020202020204" pitchFamily="34" charset="0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24F3407A-5E22-D9DE-16A4-51E500CBC8F9}"/>
              </a:ext>
            </a:extLst>
          </p:cNvPr>
          <p:cNvGrpSpPr/>
          <p:nvPr/>
        </p:nvGrpSpPr>
        <p:grpSpPr>
          <a:xfrm>
            <a:off x="9453737" y="1269046"/>
            <a:ext cx="1824754" cy="196022"/>
            <a:chOff x="4485786" y="1259557"/>
            <a:chExt cx="1824754" cy="196022"/>
          </a:xfrm>
        </p:grpSpPr>
        <p:cxnSp>
          <p:nvCxnSpPr>
            <p:cNvPr id="55" name="Прямая соединительная линия 54">
              <a:extLst>
                <a:ext uri="{FF2B5EF4-FFF2-40B4-BE49-F238E27FC236}">
                  <a16:creationId xmlns="" xmlns:a16="http://schemas.microsoft.com/office/drawing/2014/main" id="{40BE8D0A-52BD-C42A-7C06-9630012B783F}"/>
                </a:ext>
              </a:extLst>
            </p:cNvPr>
            <p:cNvCxnSpPr>
              <a:cxnSpLocks/>
            </p:cNvCxnSpPr>
            <p:nvPr/>
          </p:nvCxnSpPr>
          <p:spPr>
            <a:xfrm>
              <a:off x="4485786" y="1259557"/>
              <a:ext cx="1824754" cy="0"/>
            </a:xfrm>
            <a:prstGeom prst="line">
              <a:avLst/>
            </a:prstGeom>
            <a:ln w="19050">
              <a:solidFill>
                <a:srgbClr val="1F37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>
              <a:extLst>
                <a:ext uri="{FF2B5EF4-FFF2-40B4-BE49-F238E27FC236}">
                  <a16:creationId xmlns="" xmlns:a16="http://schemas.microsoft.com/office/drawing/2014/main" id="{9EC2048F-B9FD-939F-6991-B2F6F4EF72CE}"/>
                </a:ext>
              </a:extLst>
            </p:cNvPr>
            <p:cNvCxnSpPr>
              <a:cxnSpLocks/>
            </p:cNvCxnSpPr>
            <p:nvPr/>
          </p:nvCxnSpPr>
          <p:spPr>
            <a:xfrm>
              <a:off x="6310540" y="1269391"/>
              <a:ext cx="0" cy="186188"/>
            </a:xfrm>
            <a:prstGeom prst="straightConnector1">
              <a:avLst/>
            </a:prstGeom>
            <a:ln w="19050">
              <a:solidFill>
                <a:srgbClr val="1F377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кругленный прямоугольник 16">
            <a:extLst>
              <a:ext uri="{FF2B5EF4-FFF2-40B4-BE49-F238E27FC236}">
                <a16:creationId xmlns="" xmlns:a16="http://schemas.microsoft.com/office/drawing/2014/main" id="{876712E3-1A34-0D85-9432-48AD71165321}"/>
              </a:ext>
            </a:extLst>
          </p:cNvPr>
          <p:cNvSpPr/>
          <p:nvPr/>
        </p:nvSpPr>
        <p:spPr>
          <a:xfrm>
            <a:off x="7325078" y="1682780"/>
            <a:ext cx="1249999" cy="540907"/>
          </a:xfrm>
          <a:prstGeom prst="roundRect">
            <a:avLst>
              <a:gd name="adj" fmla="val 0"/>
            </a:avLst>
          </a:prstGeom>
          <a:solidFill>
            <a:srgbClr val="254695"/>
          </a:solidFill>
          <a:ln>
            <a:solidFill>
              <a:srgbClr val="254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Raleway Semi"/>
                <a:cs typeface="Arial" panose="020B0604020202020204" pitchFamily="34" charset="0"/>
              </a:rPr>
              <a:t>2 952 ч./</a:t>
            </a:r>
            <a:br>
              <a:rPr lang="ru-RU" sz="1600" b="1" dirty="0">
                <a:solidFill>
                  <a:schemeClr val="bg1"/>
                </a:solidFill>
                <a:latin typeface="Raleway Semi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Raleway Semi"/>
                <a:cs typeface="Arial" panose="020B0604020202020204" pitchFamily="34" charset="0"/>
              </a:rPr>
              <a:t>82 </a:t>
            </a:r>
            <a:r>
              <a:rPr lang="ru-RU" sz="1600" b="1" dirty="0" err="1">
                <a:solidFill>
                  <a:schemeClr val="bg1"/>
                </a:solidFill>
                <a:latin typeface="Raleway Semi"/>
                <a:cs typeface="Arial" panose="020B0604020202020204" pitchFamily="34" charset="0"/>
              </a:rPr>
              <a:t>з.е</a:t>
            </a:r>
            <a:r>
              <a:rPr lang="ru-RU" sz="1600" b="1" dirty="0">
                <a:solidFill>
                  <a:schemeClr val="bg1"/>
                </a:solidFill>
                <a:latin typeface="Raleway Semi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="" xmlns:a16="http://schemas.microsoft.com/office/drawing/2014/main" id="{3E2B3593-ADF3-50FE-8B8D-E8BB50A34A13}"/>
              </a:ext>
            </a:extLst>
          </p:cNvPr>
          <p:cNvGrpSpPr/>
          <p:nvPr/>
        </p:nvGrpSpPr>
        <p:grpSpPr>
          <a:xfrm>
            <a:off x="8496890" y="3078339"/>
            <a:ext cx="420606" cy="1824888"/>
            <a:chOff x="8399694" y="2785268"/>
            <a:chExt cx="420606" cy="1824888"/>
          </a:xfrm>
        </p:grpSpPr>
        <p:cxnSp>
          <p:nvCxnSpPr>
            <p:cNvPr id="45" name="Прямая соединительная линия 44">
              <a:extLst>
                <a:ext uri="{FF2B5EF4-FFF2-40B4-BE49-F238E27FC236}">
                  <a16:creationId xmlns="" xmlns:a16="http://schemas.microsoft.com/office/drawing/2014/main" id="{A8A53DB5-62FF-8BFC-1EE7-A11484B632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9694" y="2785268"/>
              <a:ext cx="0" cy="182488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="" xmlns:a16="http://schemas.microsoft.com/office/drawing/2014/main" id="{F5E6DFB5-DA73-0E47-723D-BC951AFE20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9694" y="2793222"/>
              <a:ext cx="42060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="" xmlns:a16="http://schemas.microsoft.com/office/drawing/2014/main" id="{0C536C3D-A57A-09A6-3BF5-44781E388B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9694" y="4601455"/>
              <a:ext cx="42060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>
            <a:extLst>
              <a:ext uri="{FF2B5EF4-FFF2-40B4-BE49-F238E27FC236}">
                <a16:creationId xmlns="" xmlns:a16="http://schemas.microsoft.com/office/drawing/2014/main" id="{EBA333B9-C9AF-CE0E-9934-D1FD49F196DE}"/>
              </a:ext>
            </a:extLst>
          </p:cNvPr>
          <p:cNvGrpSpPr/>
          <p:nvPr/>
        </p:nvGrpSpPr>
        <p:grpSpPr>
          <a:xfrm flipH="1">
            <a:off x="6744552" y="3073137"/>
            <a:ext cx="420606" cy="1824888"/>
            <a:chOff x="8399694" y="2785268"/>
            <a:chExt cx="420606" cy="1824888"/>
          </a:xfrm>
        </p:grpSpPr>
        <p:cxnSp>
          <p:nvCxnSpPr>
            <p:cNvPr id="64" name="Прямая соединительная линия 63">
              <a:extLst>
                <a:ext uri="{FF2B5EF4-FFF2-40B4-BE49-F238E27FC236}">
                  <a16:creationId xmlns="" xmlns:a16="http://schemas.microsoft.com/office/drawing/2014/main" id="{BFB7E3AE-9D2C-1B6D-CE57-DF3C4FCBE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9694" y="2785268"/>
              <a:ext cx="0" cy="182488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="" xmlns:a16="http://schemas.microsoft.com/office/drawing/2014/main" id="{322E6587-B3BB-D83A-9B8E-460C010531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9694" y="2793222"/>
              <a:ext cx="42060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="" xmlns:a16="http://schemas.microsoft.com/office/drawing/2014/main" id="{F08D6AE5-E644-112F-D359-799838BF5E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9694" y="4601455"/>
              <a:ext cx="42060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833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Обязательный минимум, обозначенный в «Ядре СППО»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340" y="765544"/>
          <a:ext cx="11575528" cy="5675255"/>
        </p:xfrm>
        <a:graphic>
          <a:graphicData uri="http://schemas.openxmlformats.org/drawingml/2006/table">
            <a:tbl>
              <a:tblPr firstRow="1" firstCol="1" bandRow="1"/>
              <a:tblGrid>
                <a:gridCol w="872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710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56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61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44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Компоненты программы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часть образовательной программы </a:t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ак.ч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з.е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СГ.00</a:t>
                      </a:r>
                      <a:endParaRPr lang="ru-RU" sz="1400" b="1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Социально-гуманитарный цикл</a:t>
                      </a:r>
                      <a:endParaRPr lang="ru-RU" sz="1400" b="1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СГ.01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России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СГ.02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профессиональной деятельности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СГ.03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жизнедеятельности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9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СГ.04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1,2,3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9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СГ.05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финансовой грамотности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ОП.00</a:t>
                      </a:r>
                      <a:endParaRPr lang="ru-RU" sz="1400" b="1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Общепрофессиональный цикл </a:t>
                      </a:r>
                      <a:endParaRPr lang="ru-RU" sz="1400" b="1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«Ядро СППО»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400" b="1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9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ОП.01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педагогики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9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ОП.02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психологии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ОП.03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обучения лиц с особыми образовательными потребностями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ОП.04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культура профессиональной коммуникации педагога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9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ОП.05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анатомия, физиология и гигиена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54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ОП.06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и исследовательская деятельность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профессиональной сфере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68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ОП.07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информационно-коммуникационные технологии в профессиональной деятельности 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9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792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Raleway" panose="020B05030301010600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Raleway" panose="020B050303010106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0" marR="2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10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39" y="136525"/>
            <a:ext cx="10970277" cy="629019"/>
          </a:xfrm>
        </p:spPr>
        <p:txBody>
          <a:bodyPr>
            <a:normAutofit/>
          </a:bodyPr>
          <a:lstStyle/>
          <a:p>
            <a:r>
              <a:rPr lang="ru-RU" sz="2000" b="1" dirty="0"/>
              <a:t>ФЕДЕРАЛЬНЫЕ ГОСУДАРСТВЕННЫЕ ОБРАЗОВАТЕЛЬНЫЕ СТАНДАРТЫ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619832"/>
              </p:ext>
            </p:extLst>
          </p:nvPr>
        </p:nvGraphicFramePr>
        <p:xfrm>
          <a:off x="586866" y="1673078"/>
          <a:ext cx="10715138" cy="3417606"/>
        </p:xfrm>
        <a:graphic>
          <a:graphicData uri="http://schemas.openxmlformats.org/drawingml/2006/table">
            <a:tbl>
              <a:tblPr/>
              <a:tblGrid>
                <a:gridCol w="1635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7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913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9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Специальность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Квалификации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Наименование направленности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ru-RU" sz="1600" b="1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44.02.01 Дошкольное образование</a:t>
                      </a: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Воспитатель детей дошкольного возраста </a:t>
                      </a:r>
                    </a:p>
                    <a:p>
                      <a:pPr fontAlgn="ctr"/>
                      <a:endParaRPr lang="ru-RU" sz="1600" b="0" dirty="0">
                        <a:solidFill>
                          <a:srgbClr val="545A6D"/>
                        </a:solidFill>
                        <a:effectLst/>
                        <a:latin typeface="Raleway" panose="020B0503030101060003"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fontAlgn="ctr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организация процесса разработки и реализации парциальной образовательной программы в области художественно-эстетического развития;</a:t>
                      </a:r>
                    </a:p>
                    <a:p>
                      <a:pPr marL="285750" indent="-285750" fontAlgn="ctr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организация процесса разработки и реализации парциальной образовательной программы в области физического развития;</a:t>
                      </a:r>
                    </a:p>
                    <a:p>
                      <a:pPr marL="285750" indent="-285750" fontAlgn="ctr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организация образовательного процесса в группах детей раннего возраста</a:t>
                      </a: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237">
                <a:tc>
                  <a:txBody>
                    <a:bodyPr/>
                    <a:lstStyle/>
                    <a:p>
                      <a:pPr fontAlgn="ctr"/>
                      <a:endParaRPr lang="ru-RU" sz="1600" b="1" dirty="0">
                        <a:solidFill>
                          <a:srgbClr val="545A6D"/>
                        </a:solidFill>
                        <a:effectLst/>
                        <a:latin typeface="Raleway" panose="020B0503030101060003"/>
                      </a:endParaRP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Воспитатель детей дошкольного возраста </a:t>
                      </a:r>
                      <a:b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</a:br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в полилингвальной образовательной среде</a:t>
                      </a: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Направленности нет</a:t>
                      </a: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4667CA2-CC74-4362-94A7-903401B5C4C4}"/>
              </a:ext>
            </a:extLst>
          </p:cNvPr>
          <p:cNvSpPr txBox="1">
            <a:spLocks/>
          </p:cNvSpPr>
          <p:nvPr/>
        </p:nvSpPr>
        <p:spPr>
          <a:xfrm>
            <a:off x="459297" y="1138298"/>
            <a:ext cx="10970277" cy="629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03864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/>
              <a:t>ФГОС СПО 44.02.01 (Приказ Минпросвещения России от 17.08.2022 г. № 743)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39" y="136525"/>
            <a:ext cx="11218471" cy="629019"/>
          </a:xfrm>
        </p:spPr>
        <p:txBody>
          <a:bodyPr>
            <a:normAutofit/>
          </a:bodyPr>
          <a:lstStyle/>
          <a:p>
            <a:r>
              <a:rPr lang="ru-RU" sz="2000" b="1" dirty="0"/>
              <a:t>ФГОС СПО 44.02.02</a:t>
            </a:r>
            <a:r>
              <a:rPr lang="ru-RU" sz="2000" dirty="0"/>
              <a:t> (Приказ Минпросвещения России от 17.08.2022 г. № 742)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4766" y="893771"/>
          <a:ext cx="11090548" cy="2634482"/>
        </p:xfrm>
        <a:graphic>
          <a:graphicData uri="http://schemas.openxmlformats.org/drawingml/2006/table">
            <a:tbl>
              <a:tblPr/>
              <a:tblGrid>
                <a:gridCol w="1867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14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215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9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 Специальность</a:t>
                      </a:r>
                    </a:p>
                  </a:txBody>
                  <a:tcPr marL="31762" marR="31762" marT="15881" marB="15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Квалификации</a:t>
                      </a:r>
                    </a:p>
                  </a:txBody>
                  <a:tcPr marL="31762" marR="31762" marT="15881" marB="15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Наименование направленности</a:t>
                      </a:r>
                    </a:p>
                  </a:txBody>
                  <a:tcPr marL="31762" marR="31762" marT="15881" marB="15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1758">
                <a:tc>
                  <a:txBody>
                    <a:bodyPr/>
                    <a:lstStyle/>
                    <a:p>
                      <a:pPr fontAlgn="ctr"/>
                      <a:r>
                        <a:rPr lang="ru-RU" sz="1600" b="1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44.02.02 Преподавание в начальных классах</a:t>
                      </a: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Учитель начальных классов</a:t>
                      </a: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fontAlgn="ctr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Учитель иностранного языка в начальной школе;</a:t>
                      </a:r>
                    </a:p>
                    <a:p>
                      <a:pPr marL="285750" indent="-285750" fontAlgn="ctr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Учитель информатики в начальной школе;</a:t>
                      </a:r>
                    </a:p>
                    <a:p>
                      <a:pPr marL="285750" indent="-285750" fontAlgn="ctr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Учитель дисциплин художественно-эстетического цикла в начальной школе</a:t>
                      </a: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237">
                <a:tc>
                  <a:txBody>
                    <a:bodyPr/>
                    <a:lstStyle/>
                    <a:p>
                      <a:pPr fontAlgn="ctr"/>
                      <a:endParaRPr lang="ru-RU" sz="1600" b="1" dirty="0">
                        <a:solidFill>
                          <a:srgbClr val="545A6D"/>
                        </a:solidFill>
                        <a:effectLst/>
                        <a:latin typeface="Raleway" panose="020B0503030101060003"/>
                      </a:endParaRP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Учитель начальных классов с правом преподавания на родном языке из числа языков народов Российской Федерации</a:t>
                      </a: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Направленности нет</a:t>
                      </a: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706A5A0-B2D3-45EB-AECC-0F0ED879B645}"/>
              </a:ext>
            </a:extLst>
          </p:cNvPr>
          <p:cNvSpPr txBox="1">
            <a:spLocks/>
          </p:cNvSpPr>
          <p:nvPr/>
        </p:nvSpPr>
        <p:spPr>
          <a:xfrm>
            <a:off x="346365" y="4034282"/>
            <a:ext cx="11674947" cy="6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03864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/>
              <a:t>ФГОС СПО 44.02.06 (Приказ Минпросвещения России от 12 сентября 2023 г. № 674)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FD3B35EA-5072-4F70-9247-F4B9EDC64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75655"/>
              </p:ext>
            </p:extLst>
          </p:nvPr>
        </p:nvGraphicFramePr>
        <p:xfrm>
          <a:off x="404766" y="4660888"/>
          <a:ext cx="11080098" cy="1408654"/>
        </p:xfrm>
        <a:graphic>
          <a:graphicData uri="http://schemas.openxmlformats.org/drawingml/2006/table">
            <a:tbl>
              <a:tblPr/>
              <a:tblGrid>
                <a:gridCol w="23100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8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019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6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 Специальность</a:t>
                      </a:r>
                    </a:p>
                  </a:txBody>
                  <a:tcPr marL="31762" marR="31762" marT="15881" marB="15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Квалификации</a:t>
                      </a:r>
                    </a:p>
                  </a:txBody>
                  <a:tcPr marL="31762" marR="31762" marT="15881" marB="15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Наименование направленности</a:t>
                      </a:r>
                    </a:p>
                  </a:txBody>
                  <a:tcPr marL="31762" marR="31762" marT="15881" marB="15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3052">
                <a:tc>
                  <a:txBody>
                    <a:bodyPr/>
                    <a:lstStyle/>
                    <a:p>
                      <a:pPr fontAlgn="ctr"/>
                      <a:r>
                        <a:rPr lang="ru-RU" sz="1600" b="1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44.02.06 </a:t>
                      </a:r>
                      <a:endParaRPr lang="en-US" sz="1600" b="1" dirty="0">
                        <a:solidFill>
                          <a:srgbClr val="545A6D"/>
                        </a:solidFill>
                        <a:effectLst/>
                        <a:latin typeface="Raleway" panose="020B0503030101060003"/>
                      </a:endParaRPr>
                    </a:p>
                    <a:p>
                      <a:pPr fontAlgn="ctr"/>
                      <a:r>
                        <a:rPr lang="ru-RU" sz="1600" b="1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Профессиональное  обучение (по отраслям)</a:t>
                      </a: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6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Мастер производственного обучения</a:t>
                      </a: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8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Направленности нет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996E9A7-125C-4566-B643-9D398C8879AF}"/>
              </a:ext>
            </a:extLst>
          </p:cNvPr>
          <p:cNvSpPr txBox="1"/>
          <p:nvPr/>
        </p:nvSpPr>
        <p:spPr>
          <a:xfrm>
            <a:off x="346364" y="6121646"/>
            <a:ext cx="111489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chemeClr val="accent2">
                    <a:lumMod val="75000"/>
                  </a:schemeClr>
                </a:solidFill>
                <a:effectLst/>
                <a:latin typeface="Raleway" pitchFamily="2" charset="-52"/>
              </a:rPr>
              <a:t>Прекращение приема по ФГОС 44.02.06 от 27 октября 2014 г. N 1386 - 31.12.2023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Raleway" pitchFamily="2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39" y="136525"/>
            <a:ext cx="11460861" cy="629019"/>
          </a:xfrm>
        </p:spPr>
        <p:txBody>
          <a:bodyPr>
            <a:noAutofit/>
          </a:bodyPr>
          <a:lstStyle/>
          <a:p>
            <a:r>
              <a:rPr lang="ru-RU" sz="2000" b="1" dirty="0"/>
              <a:t>ФГОС СПО 44.02.04</a:t>
            </a:r>
            <a:r>
              <a:rPr lang="ru-RU" sz="2000" dirty="0"/>
              <a:t> (Приказ Минпросвещения России от </a:t>
            </a:r>
            <a:r>
              <a:rPr lang="ru-RU" sz="2000" i="0" dirty="0">
                <a:effectLst/>
              </a:rPr>
              <a:t>14 сентября 2023 г. № 687</a:t>
            </a:r>
            <a:r>
              <a:rPr lang="ru-RU" sz="2000" dirty="0"/>
              <a:t>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3690" y="729335"/>
          <a:ext cx="11076033" cy="2258084"/>
        </p:xfrm>
        <a:graphic>
          <a:graphicData uri="http://schemas.openxmlformats.org/drawingml/2006/table">
            <a:tbl>
              <a:tblPr/>
              <a:tblGrid>
                <a:gridCol w="1726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54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140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2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 Специальность</a:t>
                      </a:r>
                    </a:p>
                  </a:txBody>
                  <a:tcPr marL="31762" marR="31762" marT="15881" marB="15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Квалификации</a:t>
                      </a:r>
                    </a:p>
                  </a:txBody>
                  <a:tcPr marL="31762" marR="31762" marT="15881" marB="15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Наименование направленности</a:t>
                      </a:r>
                    </a:p>
                  </a:txBody>
                  <a:tcPr marL="31762" marR="31762" marT="15881" marB="15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8992">
                <a:tc>
                  <a:txBody>
                    <a:bodyPr/>
                    <a:lstStyle/>
                    <a:p>
                      <a:pPr fontAlgn="ctr"/>
                      <a:r>
                        <a:rPr lang="ru-RU" sz="1600" b="1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44.02.04 </a:t>
                      </a:r>
                      <a:endParaRPr lang="en-US" sz="1600" b="1" dirty="0">
                        <a:solidFill>
                          <a:srgbClr val="545A6D"/>
                        </a:solidFill>
                        <a:effectLst/>
                        <a:latin typeface="Raleway" panose="020B0503030101060003"/>
                      </a:endParaRPr>
                    </a:p>
                    <a:p>
                      <a:pPr fontAlgn="ctr"/>
                      <a:r>
                        <a:rPr lang="ru-RU" sz="1600" b="1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Специальное дошкольное образование</a:t>
                      </a:r>
                      <a:r>
                        <a:rPr lang="en-US" sz="1600" b="1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 </a:t>
                      </a:r>
                      <a:endParaRPr lang="ru-RU" sz="1600" b="1" dirty="0">
                        <a:solidFill>
                          <a:srgbClr val="545A6D"/>
                        </a:solidFill>
                        <a:effectLst/>
                        <a:latin typeface="Raleway" panose="020B0503030101060003"/>
                      </a:endParaRP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Воспитатель детей дошкольного возраста, в том числе с ограниченными возможностями здоровья</a:t>
                      </a: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fontAlgn="ctr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реализация парциальной образовательной программы для детей дошкольного возраста по техническому творчеству; </a:t>
                      </a:r>
                    </a:p>
                    <a:p>
                      <a:pPr marL="0" indent="-285750" algn="l" defTabSz="914400" rtl="0" eaLnBrk="1" fontAlgn="ctr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реализация парциальной образовательной программы для детей дошкольного возраста по художественно-эстетическому развитию;</a:t>
                      </a:r>
                    </a:p>
                    <a:p>
                      <a:pPr marL="0" indent="-285750" algn="l" defTabSz="914400" rtl="0" eaLnBrk="1" fontAlgn="ctr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kern="1200" dirty="0" err="1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тьюторское</a:t>
                      </a:r>
                      <a:r>
                        <a:rPr lang="ru-RU" sz="16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 сопровождение детей раннего и дошкольного возраста.</a:t>
                      </a: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24809"/>
              </p:ext>
            </p:extLst>
          </p:nvPr>
        </p:nvGraphicFramePr>
        <p:xfrm>
          <a:off x="294005" y="3631565"/>
          <a:ext cx="11076305" cy="2739614"/>
        </p:xfrm>
        <a:graphic>
          <a:graphicData uri="http://schemas.openxmlformats.org/drawingml/2006/table">
            <a:tbl>
              <a:tblPr/>
              <a:tblGrid>
                <a:gridCol w="17233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26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264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1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 Специальность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Квалификация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Наименование направленности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40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44.02.05 Коррекционная педагогика в начальном образовании</a:t>
                      </a:r>
                    </a:p>
                    <a:p>
                      <a:pPr fontAlgn="ctr"/>
                      <a:endParaRPr lang="ru-RU" sz="1600" b="1" dirty="0">
                        <a:solidFill>
                          <a:srgbClr val="203864"/>
                        </a:solidFill>
                        <a:effectLst/>
                        <a:latin typeface="Raleway" pitchFamily="2" charset="-52"/>
                      </a:endParaRP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Учитель начальных классов, в том числе для обучающихся с ограниченными возможностями здоровья</a:t>
                      </a: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fontAlgn="ctr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преподавание предметов художественно-</a:t>
                      </a:r>
                    </a:p>
                    <a:p>
                      <a:pPr marL="0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эстетического цикла в начальных классах, в том числе для обучающихся с ограниченными возможностями здоровья</a:t>
                      </a:r>
                    </a:p>
                    <a:p>
                      <a:pPr marL="0" indent="-285750" algn="l" defTabSz="914400" rtl="0" eaLnBrk="1" fontAlgn="ctr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социально-педагогическая поддержка</a:t>
                      </a:r>
                    </a:p>
                    <a:p>
                      <a:pPr marL="0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обучающихся начальных классов в процессе социализации;</a:t>
                      </a:r>
                    </a:p>
                    <a:p>
                      <a:pPr marL="0" indent="-285750" algn="l" defTabSz="914400" rtl="0" eaLnBrk="1" fontAlgn="ctr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kern="1200" dirty="0" err="1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тьюторское</a:t>
                      </a:r>
                      <a:r>
                        <a:rPr lang="ru-RU" sz="14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 сопровождение обучающихся в начальных классах</a:t>
                      </a:r>
                    </a:p>
                    <a:p>
                      <a:pPr marL="0" indent="-285750" algn="l" defTabSz="914400" rtl="0" eaLnBrk="1" fontAlgn="ctr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педагогическая деятельность по реализации процесса обучения в начальных классах, в том числе для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4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обучающихся с ограниченными возможностями здоровья, на родном языке из числа языков народов Российской Федерации</a:t>
                      </a: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/>
        </p:nvSpPr>
        <p:spPr>
          <a:xfrm>
            <a:off x="294640" y="3336290"/>
            <a:ext cx="11922760" cy="189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03864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7" name="Заголовок 1"/>
          <p:cNvSpPr txBox="1"/>
          <p:nvPr/>
        </p:nvSpPr>
        <p:spPr>
          <a:xfrm>
            <a:off x="631190" y="3114675"/>
            <a:ext cx="11177905" cy="410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03864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/>
              <a:t>ФГОС СПО 44.02.05 (Приказ Минпросвещения России от 14 сентября 2023 г. № 686)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962069-A6C6-4C34-A52F-FCC6E4446495}"/>
              </a:ext>
            </a:extLst>
          </p:cNvPr>
          <p:cNvSpPr txBox="1"/>
          <p:nvPr/>
        </p:nvSpPr>
        <p:spPr>
          <a:xfrm>
            <a:off x="220774" y="6428074"/>
            <a:ext cx="111489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chemeClr val="accent2">
                    <a:lumMod val="75000"/>
                  </a:schemeClr>
                </a:solidFill>
                <a:effectLst/>
                <a:latin typeface="Raleway" pitchFamily="2" charset="-52"/>
              </a:rPr>
              <a:t>Прекращение приема по ФГОС 44.02.04 от 27 октября 2014 г. N 1354, 44.02.05 от 13 марта 2018 г. N 183 - 31.12.2023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Raleway" pitchFamily="2" charset="-5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7199E091-074D-47FB-9830-77E44EB3F4AA}"/>
              </a:ext>
            </a:extLst>
          </p:cNvPr>
          <p:cNvSpPr txBox="1"/>
          <p:nvPr/>
        </p:nvSpPr>
        <p:spPr>
          <a:xfrm>
            <a:off x="549910" y="136526"/>
            <a:ext cx="11642090" cy="629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03864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/>
              <a:t>ФГОС СПО 44.02.03 (Приказ Минпросвещения России ПРОЕКТ </a:t>
            </a:r>
            <a:r>
              <a:rPr lang="en-GB" altLang="ru-RU" sz="2000" dirty="0"/>
              <a:t>IV </a:t>
            </a:r>
            <a:r>
              <a:rPr lang="ru-RU" altLang="ru-RU" sz="2000" dirty="0"/>
              <a:t>квартал 2023 г.</a:t>
            </a:r>
            <a:r>
              <a:rPr lang="ru-RU" sz="2000" dirty="0"/>
              <a:t>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6FE84E7C-5829-4820-B290-C21F0C2EA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846054"/>
              </p:ext>
            </p:extLst>
          </p:nvPr>
        </p:nvGraphicFramePr>
        <p:xfrm>
          <a:off x="548005" y="765811"/>
          <a:ext cx="11207750" cy="2654312"/>
        </p:xfrm>
        <a:graphic>
          <a:graphicData uri="http://schemas.openxmlformats.org/drawingml/2006/table">
            <a:tbl>
              <a:tblPr/>
              <a:tblGrid>
                <a:gridCol w="1891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1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94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5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 Специальность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Квалификация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Наименование направленности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8710">
                <a:tc>
                  <a:txBody>
                    <a:bodyPr/>
                    <a:lstStyle/>
                    <a:p>
                      <a:pPr fontAlgn="ctr"/>
                      <a:r>
                        <a:rPr lang="ru-RU" sz="1600" b="1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44.02.03 Педагогика дополнительного образования</a:t>
                      </a: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Педагог дополнительного образования (с указанием области деятельности)</a:t>
                      </a: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fontAlgn="ctr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организационно-методическое обеспечение </a:t>
                      </a:r>
                    </a:p>
                    <a:p>
                      <a:pPr indent="0" fontAlgn="ctr">
                        <a:spcAft>
                          <a:spcPts val="60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 в  реализации предпрофессиональных программ в дополнительном образовании;</a:t>
                      </a:r>
                    </a:p>
                    <a:p>
                      <a:pPr marL="285750" indent="-285750" fontAlgn="ctr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организационно-педагогическое обеспечение по основным направлениям воспитания детей и молодежи;</a:t>
                      </a:r>
                    </a:p>
                    <a:p>
                      <a:pPr marL="285750" indent="-285750" fontAlgn="ctr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реализация услуг (работ) в сфере молодежной политики</a:t>
                      </a: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069-F9CB-4A3C-AC9B-AE27576A1861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09097"/>
              </p:ext>
            </p:extLst>
          </p:nvPr>
        </p:nvGraphicFramePr>
        <p:xfrm>
          <a:off x="404495" y="3661791"/>
          <a:ext cx="11221720" cy="2952000"/>
        </p:xfrm>
        <a:graphic>
          <a:graphicData uri="http://schemas.openxmlformats.org/drawingml/2006/table">
            <a:tbl>
              <a:tblPr/>
              <a:tblGrid>
                <a:gridCol w="1765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6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892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3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dirty="0">
                          <a:effectLst/>
                          <a:latin typeface="Raleway" panose="020B0503030101060003"/>
                        </a:rPr>
                        <a:t> Специальность</a:t>
                      </a:r>
                    </a:p>
                  </a:txBody>
                  <a:tcPr marL="31762" marR="31762" marT="15881" marB="15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effectLst/>
                          <a:latin typeface="Raleway" panose="020B0503030101060003"/>
                        </a:rPr>
                        <a:t>Квалификации</a:t>
                      </a:r>
                    </a:p>
                  </a:txBody>
                  <a:tcPr marL="31762" marR="31762" marT="15881" marB="15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dirty="0">
                          <a:effectLst/>
                          <a:latin typeface="Raleway" panose="020B0503030101060003"/>
                        </a:rPr>
                        <a:t>Наименование направленности</a:t>
                      </a:r>
                    </a:p>
                  </a:txBody>
                  <a:tcPr marL="31762" marR="31762" marT="15881" marB="15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8216">
                <a:tc>
                  <a:txBody>
                    <a:bodyPr/>
                    <a:lstStyle/>
                    <a:p>
                      <a:pPr fontAlgn="ctr"/>
                      <a:r>
                        <a:rPr lang="ru-RU" sz="1500" b="1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49.02.02 </a:t>
                      </a:r>
                      <a:endParaRPr lang="en-US" sz="1500" b="1" dirty="0">
                        <a:solidFill>
                          <a:srgbClr val="545A6D"/>
                        </a:solidFill>
                        <a:effectLst/>
                        <a:latin typeface="Raleway" panose="020B0503030101060003"/>
                      </a:endParaRPr>
                    </a:p>
                    <a:p>
                      <a:pPr fontAlgn="ctr"/>
                      <a:r>
                        <a:rPr lang="ru-RU" sz="1500" b="1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Адаптивная физическая культура</a:t>
                      </a: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6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Педагог по адаптивной физической культуре и спорту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4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(Объединяет: 49.02.02 Адаптивная физическая культура (квалификация «Учитель адаптивной физической культуры» + 49.02.02 Адаптивная физическая культура (квалификация «Педагог по адаптивной физической культуре и спорту»)</a:t>
                      </a: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ru-RU" sz="15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проведение тренировочных мероприятий и руководство соревновательной деятельностью инвалидов и лиц </a:t>
                      </a:r>
                    </a:p>
                    <a:p>
                      <a:pPr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defRPr/>
                      </a:pPr>
                      <a:r>
                        <a:rPr lang="ru-RU" sz="15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     с ограниченными возможностями здоровья;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ru-RU" sz="15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организация адаптивного физического воспитания обучающихся в специальных (коррекционных)</a:t>
                      </a:r>
                    </a:p>
                    <a:p>
                      <a:pPr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defRPr/>
                      </a:pPr>
                      <a:r>
                        <a:rPr lang="ru-RU" sz="15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     и общеобразовательных организациях;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ru-RU" sz="1500" b="0" kern="120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  <a:ea typeface="+mn-ea"/>
                          <a:cs typeface="+mn-cs"/>
                        </a:rPr>
                        <a:t>проведение групповых и индивидуальных занятий по адаптивной физической культуре с инвалидами и лицами  с ограниченными возможностями здоровья, в том числе по инклюзивной программе</a:t>
                      </a:r>
                      <a:endParaRPr lang="ru-RU" sz="1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62" marR="31762" marT="15881" marB="158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/>
          <p:nvPr/>
        </p:nvSpPr>
        <p:spPr>
          <a:xfrm>
            <a:off x="592455" y="138430"/>
            <a:ext cx="11255375" cy="587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03864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/>
              <a:t>ФГОС СПО 49.02.01 (Приказ Минпросвещения России от 11 ноября 2022 г. № 968)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86074"/>
              </p:ext>
            </p:extLst>
          </p:nvPr>
        </p:nvGraphicFramePr>
        <p:xfrm>
          <a:off x="404495" y="743584"/>
          <a:ext cx="11222355" cy="2128401"/>
        </p:xfrm>
        <a:graphic>
          <a:graphicData uri="http://schemas.openxmlformats.org/drawingml/2006/table">
            <a:tbl>
              <a:tblPr/>
              <a:tblGrid>
                <a:gridCol w="1746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3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25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dirty="0">
                          <a:effectLst/>
                          <a:latin typeface="Raleway" panose="020B0503030101060003"/>
                        </a:rPr>
                        <a:t> Специальность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dirty="0">
                          <a:effectLst/>
                          <a:latin typeface="Raleway" panose="020B0503030101060003"/>
                        </a:rPr>
                        <a:t>Квалификация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dirty="0">
                          <a:effectLst/>
                          <a:latin typeface="Raleway" panose="020B0503030101060003"/>
                        </a:rPr>
                        <a:t>Наименование направленности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8039">
                <a:tc>
                  <a:txBody>
                    <a:bodyPr/>
                    <a:lstStyle/>
                    <a:p>
                      <a:pPr fontAlgn="ctr"/>
                      <a:r>
                        <a:rPr lang="ru-RU" sz="1500" b="1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49.02.01 Физическая культура</a:t>
                      </a: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5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Педагог по физической культуре </a:t>
                      </a:r>
                      <a:br>
                        <a:rPr lang="ru-RU" sz="15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</a:br>
                      <a:r>
                        <a:rPr lang="ru-RU" sz="15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и спорту</a:t>
                      </a: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fontAlgn="ctr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5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преподавание по дополнительным общеразвивающим программам в области физической культуры и спорта;</a:t>
                      </a:r>
                    </a:p>
                    <a:p>
                      <a:pPr marL="285750" indent="-285750" fontAlgn="ctr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5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преподавание физической культуры по основным общеобразовательным программам;</a:t>
                      </a:r>
                    </a:p>
                    <a:p>
                      <a:pPr marL="285750" indent="-285750" font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500" b="0" dirty="0">
                          <a:solidFill>
                            <a:srgbClr val="545A6D"/>
                          </a:solidFill>
                          <a:effectLst/>
                          <a:latin typeface="Raleway" panose="020B0503030101060003"/>
                        </a:rPr>
                        <a:t>организация и проведение физкультурно-оздоровительных занятий, занятий по фитнес-программам, по виду спорта с населением различных возрастных групп</a:t>
                      </a:r>
                    </a:p>
                  </a:txBody>
                  <a:tcPr marL="31762" marR="31762" marT="15881" marB="1588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/>
          <p:nvPr/>
        </p:nvSpPr>
        <p:spPr>
          <a:xfrm>
            <a:off x="559436" y="3106364"/>
            <a:ext cx="11066780" cy="35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03864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r>
              <a:rPr lang="ru-RU" sz="1800" dirty="0"/>
              <a:t>ФГОС СПО 49.02.02 (Приказ Минпросвещения России от 28 августа 2023 г. </a:t>
            </a:r>
            <a:r>
              <a:rPr lang="ru-RU" sz="1800" dirty="0">
                <a:sym typeface="+mn-ea"/>
              </a:rPr>
              <a:t>№ 640)</a:t>
            </a: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2118</Words>
  <Application>Microsoft Office PowerPoint</Application>
  <PresentationFormat>Произвольный</PresentationFormat>
  <Paragraphs>575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1_Тема Office</vt:lpstr>
      <vt:lpstr>Презентация PowerPoint</vt:lpstr>
      <vt:lpstr>ПОДГОТОВКА ПРОФЕССИОНАЛЬНЫХ КАДРОВ  В УСЛОВИЯХ ВНЕДРЕНИЯ НОВОЙ МОДЕЛИ СПО</vt:lpstr>
      <vt:lpstr>2022 год - ЯДРО СРЕДНЕГО ПРОФЕССИОНАЛЬНОГО ПЕДАГОГИЧЕСКОГО ОБРАЗОВАНИЯ </vt:lpstr>
      <vt:lpstr>Обязательный минимум, обозначенный в «Ядре СППО»</vt:lpstr>
      <vt:lpstr>ФЕДЕРАЛЬНЫЕ ГОСУДАРСТВЕННЫЕ ОБРАЗОВАТЕЛЬНЫЕ СТАНДАРТЫ</vt:lpstr>
      <vt:lpstr>ФГОС СПО 44.02.02 (Приказ Минпросвещения России от 17.08.2022 г. № 742)</vt:lpstr>
      <vt:lpstr>ФГОС СПО 44.02.04 (Приказ Минпросвещения России от 14 сентября 2023 г. № 687)</vt:lpstr>
      <vt:lpstr>Презентация PowerPoint</vt:lpstr>
      <vt:lpstr>Презентация PowerPoint</vt:lpstr>
      <vt:lpstr>Интеграция «Ядро СППО» в ФГОС СПО по специальности 44.02.01 Дошкольное образование </vt:lpstr>
      <vt:lpstr>Интеграция «Ядро СППО» в ФГОС СПО по специальности  44.02.02 Преподавание в начальных классах</vt:lpstr>
      <vt:lpstr>Интеграция «Ядро СППО» в ФГОС СПО по специальности  44.02.04 Специальное дошкольное образование</vt:lpstr>
      <vt:lpstr>Интеграция «Ядро СППО» в ФГОС СПО по специальности  44.02.05 Коррекционная педагогика в начальном образовании</vt:lpstr>
      <vt:lpstr>Интеграция «Ядро СППО» в ФГОС СПО по специальности  44.02.06 Профессиональное обучение (по отраслям)</vt:lpstr>
      <vt:lpstr>Интеграция «Ядро СППО» в ФГОС СПО по специальности 49.02.01 Физическая культура</vt:lpstr>
      <vt:lpstr>Интеграция «Ядро СППО» в ФГОС СПО по специальности  49.02.02 Адаптивная физическая культура</vt:lpstr>
      <vt:lpstr>Презентация PowerPoint</vt:lpstr>
      <vt:lpstr>Принцип формирования учебного плана и календарного учебного графика</vt:lpstr>
      <vt:lpstr>Сопряжение учебного плана с «Ядром СППО»</vt:lpstr>
      <vt:lpstr>ВАРИАНТЫ РАСШИРЕНИЯ ИЛИ ДОБАВЛЕНИЯ ОК и ПК</vt:lpstr>
      <vt:lpstr>ДОПОЛНИТЕЛЬНЫЕ ВИДЫ ДЕЯТЕЛЬНОСТИ  ИЗ ПРАКТИКИ РАЗРАБОТКИ ОПОП-П В 2023 ГОДУ</vt:lpstr>
      <vt:lpstr>ЦИФРОВОЙ МОДУЛЬ</vt:lpstr>
      <vt:lpstr>СКВОЗНОЙ ПРОЕКТНЫЙ МОДУЛЬ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Емельяненко И.А.</dc:creator>
  <cp:lastModifiedBy>PC</cp:lastModifiedBy>
  <cp:revision>203</cp:revision>
  <cp:lastPrinted>2023-01-19T07:46:00Z</cp:lastPrinted>
  <dcterms:created xsi:type="dcterms:W3CDTF">2022-08-15T07:16:00Z</dcterms:created>
  <dcterms:modified xsi:type="dcterms:W3CDTF">2023-12-04T15:46:39Z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959226BB951E4A48A6EDB143FFE00BF4_13</vt:lpwstr>
  </property>
  <property fmtid="{D5CDD505-2E9C-101B-9397-08002B2CF9AE}" pid="3" name="KSOProductBuildVer">
    <vt:lpwstr>1049-12.2.0.13266</vt:lpwstr>
  </property>
</Properties>
</file>